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87" r:id="rId2"/>
    <p:sldId id="275" r:id="rId3"/>
    <p:sldId id="295" r:id="rId4"/>
    <p:sldId id="325" r:id="rId5"/>
    <p:sldId id="326" r:id="rId6"/>
    <p:sldId id="327" r:id="rId7"/>
    <p:sldId id="297" r:id="rId8"/>
    <p:sldId id="307" r:id="rId9"/>
    <p:sldId id="302" r:id="rId10"/>
    <p:sldId id="303" r:id="rId11"/>
    <p:sldId id="324" r:id="rId12"/>
    <p:sldId id="334" r:id="rId13"/>
    <p:sldId id="296" r:id="rId14"/>
    <p:sldId id="333" r:id="rId15"/>
    <p:sldId id="342" r:id="rId16"/>
    <p:sldId id="328" r:id="rId17"/>
    <p:sldId id="321" r:id="rId18"/>
    <p:sldId id="339" r:id="rId19"/>
    <p:sldId id="329" r:id="rId20"/>
    <p:sldId id="336" r:id="rId21"/>
    <p:sldId id="343" r:id="rId22"/>
    <p:sldId id="298" r:id="rId23"/>
    <p:sldId id="315" r:id="rId24"/>
    <p:sldId id="314" r:id="rId25"/>
    <p:sldId id="330" r:id="rId26"/>
    <p:sldId id="313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DX방탄고딕" panose="02020600000000000000" pitchFamily="18" charset="-127"/>
      <p:regular r:id="rId31"/>
    </p:embeddedFont>
    <p:embeddedFont>
      <p:font typeface="휴먼모음T" panose="02030504000101010101" pitchFamily="18" charset="-127"/>
      <p:regular r:id="rId32"/>
    </p:embeddedFont>
    <p:embeddedFont>
      <p:font typeface="Lucida Sans Typewriter" panose="020B0509030504030204" pitchFamily="49" charset="0"/>
      <p:regular r:id="rId33"/>
      <p:bold r:id="rId34"/>
      <p:italic r:id="rId35"/>
      <p:boldItalic r:id="rId36"/>
    </p:embeddedFont>
    <p:embeddedFont>
      <p:font typeface="나눔스퀘어 Bold" panose="020B0600000101010101" pitchFamily="50" charset="-127"/>
      <p:bold r:id="rId37"/>
    </p:embeddedFont>
    <p:embeddedFont>
      <p:font typeface="Arial Rounded MT Bold" panose="020F0704030504030204" pitchFamily="34" charset="0"/>
      <p:regular r:id="rId38"/>
    </p:embeddedFont>
    <p:embeddedFont>
      <p:font typeface="나눔스퀘어_ac Bold" panose="020B0600000101010101" pitchFamily="50" charset="-127"/>
      <p:bold r:id="rId39"/>
    </p:embeddedFont>
    <p:embeddedFont>
      <p:font typeface="Bahnschrift SemiBold" panose="020B0502040204020203" pitchFamily="34" charset="0"/>
      <p:bold r:id="rId40"/>
    </p:embeddedFont>
    <p:embeddedFont>
      <p:font typeface="나눔고딕" panose="020D0604000000000000" pitchFamily="50" charset="-127"/>
      <p:regular r:id="rId41"/>
      <p:bold r:id="rId42"/>
    </p:embeddedFont>
    <p:embeddedFont>
      <p:font typeface="나눔스퀘어라운드 Bold" panose="020B0600000101010101" pitchFamily="50" charset="-127"/>
      <p:bold r:id="rId43"/>
    </p:embeddedFont>
    <p:embeddedFont>
      <p:font typeface="나눔스퀘어 ExtraBold" panose="020B0600000101010101" pitchFamily="50" charset="-127"/>
      <p:bold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22A35"/>
    <a:srgbClr val="404F64"/>
    <a:srgbClr val="1C58BA"/>
    <a:srgbClr val="0A0F70"/>
    <a:srgbClr val="030E3B"/>
    <a:srgbClr val="06196A"/>
    <a:srgbClr val="132F49"/>
    <a:srgbClr val="17086E"/>
    <a:srgbClr val="5A5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6" autoAdjust="0"/>
    <p:restoredTop sz="84975" autoAdjust="0"/>
  </p:normalViewPr>
  <p:slideViewPr>
    <p:cSldViewPr snapToGrid="0">
      <p:cViewPr varScale="1">
        <p:scale>
          <a:sx n="65" d="100"/>
          <a:sy n="65" d="100"/>
        </p:scale>
        <p:origin x="66" y="67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754A4-7489-4148-A90E-FA30AE67E7B0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042AD-9D16-49D8-954E-F4E957C57F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sdeveloper.co.kr/?p=2332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인사 </a:t>
            </a:r>
            <a:r>
              <a:rPr lang="en-US" altLang="ko-KR" dirty="0"/>
              <a:t>(</a:t>
            </a:r>
            <a:r>
              <a:rPr lang="ko-KR" altLang="en-US" dirty="0"/>
              <a:t>팀원</a:t>
            </a:r>
            <a:r>
              <a:rPr lang="en-US" altLang="ko-KR" dirty="0"/>
              <a:t>, </a:t>
            </a:r>
            <a:r>
              <a:rPr lang="ko-KR" altLang="en-US" dirty="0" err="1"/>
              <a:t>팀명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프로젝트 소개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Ex/ (</a:t>
            </a:r>
            <a:r>
              <a:rPr lang="ko-KR" altLang="en-US" dirty="0"/>
              <a:t>프로젝트명</a:t>
            </a:r>
            <a:r>
              <a:rPr lang="en-US" altLang="ko-KR" dirty="0"/>
              <a:t>, </a:t>
            </a:r>
            <a:r>
              <a:rPr lang="ko-KR" altLang="en-US" dirty="0"/>
              <a:t>저희는 데이터를 통해 도출할 수 있는 결과물로서 공공서비스를</a:t>
            </a:r>
            <a:r>
              <a:rPr lang="en-US" altLang="ko-KR" dirty="0"/>
              <a:t>, </a:t>
            </a:r>
            <a:r>
              <a:rPr lang="ko-KR" altLang="en-US" dirty="0"/>
              <a:t>그 중에서도 밤길안전</a:t>
            </a:r>
            <a:r>
              <a:rPr lang="en-US" altLang="ko-KR" dirty="0"/>
              <a:t>, </a:t>
            </a:r>
            <a:r>
              <a:rPr lang="ko-KR" altLang="en-US" dirty="0"/>
              <a:t>안심귀가를 지원하여 공공 치안에 기여하는 방법을 고안해보았습니다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61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  <a:endParaRPr lang="en-US" altLang="ko-KR" dirty="0"/>
          </a:p>
          <a:p>
            <a:r>
              <a:rPr lang="en-US" altLang="ko-KR" dirty="0"/>
              <a:t>2014~ 2018</a:t>
            </a:r>
            <a:r>
              <a:rPr lang="ko-KR" altLang="en-US" dirty="0"/>
              <a:t>년 서울시 구별 </a:t>
            </a:r>
            <a:r>
              <a:rPr lang="en-US" altLang="ko-KR" dirty="0"/>
              <a:t>CCTV </a:t>
            </a:r>
            <a:r>
              <a:rPr lang="ko-KR" altLang="en-US" dirty="0" err="1"/>
              <a:t>갯수</a:t>
            </a:r>
            <a:endParaRPr lang="ko-KR" altLang="en-US" dirty="0"/>
          </a:p>
          <a:p>
            <a:r>
              <a:rPr lang="en-US" altLang="ko-KR" dirty="0"/>
              <a:t>2014~ 2018</a:t>
            </a:r>
            <a:r>
              <a:rPr lang="ko-KR" altLang="en-US" dirty="0"/>
              <a:t>년 서울시 </a:t>
            </a:r>
            <a:r>
              <a:rPr lang="en-US" altLang="ko-KR" dirty="0"/>
              <a:t>5</a:t>
            </a:r>
            <a:r>
              <a:rPr lang="ko-KR" altLang="en-US" dirty="0" err="1"/>
              <a:t>대범죄</a:t>
            </a:r>
            <a:r>
              <a:rPr lang="ko-KR" altLang="en-US" dirty="0"/>
              <a:t> 발생현황 → 발생건수</a:t>
            </a:r>
          </a:p>
          <a:p>
            <a:endParaRPr lang="ko-KR" altLang="en-US" dirty="0"/>
          </a:p>
          <a:p>
            <a:r>
              <a:rPr lang="en-US" altLang="ko-KR" dirty="0"/>
              <a:t>2014~ 2018</a:t>
            </a:r>
            <a:r>
              <a:rPr lang="ko-KR" altLang="en-US" dirty="0"/>
              <a:t>년 구별 </a:t>
            </a:r>
            <a:r>
              <a:rPr lang="en-US" altLang="ko-KR" dirty="0"/>
              <a:t>CCTV </a:t>
            </a:r>
            <a:r>
              <a:rPr lang="ko-KR" altLang="en-US" dirty="0"/>
              <a:t>개수와 구별 범죄발생 건수를 상관관계분석</a:t>
            </a:r>
          </a:p>
          <a:p>
            <a:r>
              <a:rPr lang="en-US" altLang="ko-KR" dirty="0"/>
              <a:t>CCTV </a:t>
            </a:r>
            <a:r>
              <a:rPr lang="ko-KR" altLang="en-US" dirty="0"/>
              <a:t>증설로도 범죄가 줄어들지 않는 </a:t>
            </a:r>
            <a:r>
              <a:rPr lang="en-US" altLang="ko-KR" dirty="0"/>
              <a:t>Top5 </a:t>
            </a:r>
            <a:r>
              <a:rPr lang="ko-KR" altLang="en-US" dirty="0"/>
              <a:t>구 선정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38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대 강력범죄 </a:t>
            </a:r>
            <a:r>
              <a:rPr lang="ko-KR" altLang="en-US" dirty="0" err="1"/>
              <a:t>발생율이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위이고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CCTV</a:t>
            </a:r>
            <a:r>
              <a:rPr lang="ko-KR" altLang="en-US" dirty="0"/>
              <a:t>와 </a:t>
            </a:r>
            <a:r>
              <a:rPr lang="ko-KR" altLang="en-US" dirty="0" err="1"/>
              <a:t>범죄율의</a:t>
            </a:r>
            <a:r>
              <a:rPr lang="ko-KR" altLang="en-US" dirty="0"/>
              <a:t> 상관관계가 </a:t>
            </a:r>
            <a:r>
              <a:rPr lang="en-US" altLang="ko-KR" dirty="0"/>
              <a:t>-0.2</a:t>
            </a:r>
            <a:r>
              <a:rPr lang="ko-KR" altLang="en-US" dirty="0"/>
              <a:t>로 가장 적었던</a:t>
            </a:r>
          </a:p>
          <a:p>
            <a:r>
              <a:rPr lang="ko-KR" altLang="en-US" dirty="0"/>
              <a:t>‘용산구‘</a:t>
            </a:r>
            <a:r>
              <a:rPr lang="ko-KR" altLang="en-US" dirty="0" err="1"/>
              <a:t>를</a:t>
            </a:r>
            <a:r>
              <a:rPr lang="ko-KR" altLang="en-US" dirty="0"/>
              <a:t> 순찰이 필요한 지역구로 선정</a:t>
            </a:r>
            <a:r>
              <a:rPr lang="en-US" altLang="ko-KR" dirty="0"/>
              <a:t>! 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오른쪽 사진처럼 시각화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054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대 강력범죄 </a:t>
            </a:r>
            <a:r>
              <a:rPr lang="ko-KR" altLang="en-US" dirty="0" err="1"/>
              <a:t>발생율이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위이고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CCTV</a:t>
            </a:r>
            <a:r>
              <a:rPr lang="ko-KR" altLang="en-US" dirty="0"/>
              <a:t>와 </a:t>
            </a:r>
            <a:r>
              <a:rPr lang="ko-KR" altLang="en-US" dirty="0" err="1"/>
              <a:t>범죄율의</a:t>
            </a:r>
            <a:r>
              <a:rPr lang="ko-KR" altLang="en-US" dirty="0"/>
              <a:t> 상관관계가 </a:t>
            </a:r>
            <a:r>
              <a:rPr lang="en-US" altLang="ko-KR" dirty="0"/>
              <a:t>-0.2</a:t>
            </a:r>
            <a:r>
              <a:rPr lang="ko-KR" altLang="en-US" dirty="0"/>
              <a:t>로 가장 적었던</a:t>
            </a:r>
          </a:p>
          <a:p>
            <a:r>
              <a:rPr lang="ko-KR" altLang="en-US" dirty="0"/>
              <a:t>‘용산구‘</a:t>
            </a:r>
            <a:r>
              <a:rPr lang="ko-KR" altLang="en-US" dirty="0" err="1"/>
              <a:t>를</a:t>
            </a:r>
            <a:r>
              <a:rPr lang="ko-KR" altLang="en-US" dirty="0"/>
              <a:t> 순찰이 필요한 지역구로 선정</a:t>
            </a:r>
            <a:r>
              <a:rPr lang="en-US" altLang="ko-KR" dirty="0"/>
              <a:t>! 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오른쪽 사진처럼 시각화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50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936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29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 latinLnBrk="0">
              <a:spcAft>
                <a:spcPts val="0"/>
              </a:spcAft>
            </a:pPr>
            <a:r>
              <a:rPr lang="ko-KR" altLang="en-US" sz="12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여성안심지킴이집 위치 데이터와 경찰서</a:t>
            </a:r>
            <a:r>
              <a:rPr lang="en-US" altLang="ko-KR" sz="12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위치 데이터를 이용해 </a:t>
            </a:r>
            <a:endParaRPr lang="en-US" altLang="ko-KR" sz="1200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735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821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용산구 행정동 단위로 시각화하기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208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취약지로 산정한 원효로 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</a:t>
            </a:r>
            <a:r>
              <a:rPr lang="ko-KR" altLang="en-US" dirty="0"/>
              <a:t> 용문동</a:t>
            </a:r>
            <a:r>
              <a:rPr lang="en-US" altLang="ko-KR" dirty="0"/>
              <a:t>, </a:t>
            </a:r>
            <a:r>
              <a:rPr lang="ko-KR" altLang="en-US" dirty="0"/>
              <a:t>이촌동</a:t>
            </a:r>
            <a:r>
              <a:rPr lang="en-US" altLang="ko-KR" dirty="0"/>
              <a:t> </a:t>
            </a:r>
            <a:r>
              <a:rPr lang="ko-KR" altLang="en-US" dirty="0"/>
              <a:t>시각화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2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취약지로 산정한 원효로 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</a:t>
            </a:r>
            <a:r>
              <a:rPr lang="ko-KR" altLang="en-US" dirty="0"/>
              <a:t> 용문동</a:t>
            </a:r>
            <a:r>
              <a:rPr lang="en-US" altLang="ko-KR" dirty="0"/>
              <a:t>, </a:t>
            </a:r>
            <a:r>
              <a:rPr lang="ko-KR" altLang="en-US" dirty="0"/>
              <a:t>이촌동</a:t>
            </a:r>
            <a:r>
              <a:rPr lang="en-US" altLang="ko-KR" dirty="0"/>
              <a:t> </a:t>
            </a:r>
            <a:r>
              <a:rPr lang="ko-KR" altLang="en-US" dirty="0"/>
              <a:t>시각화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133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주제에 관하여 구체적으로 어떤 문제점을 의식하여 해결하려고 하는지</a:t>
            </a:r>
            <a:r>
              <a:rPr lang="en-US" altLang="ko-KR" dirty="0"/>
              <a:t>, </a:t>
            </a:r>
            <a:r>
              <a:rPr lang="ko-KR" altLang="en-US" dirty="0"/>
              <a:t>그에 따른 분석과정과 결과</a:t>
            </a:r>
            <a:r>
              <a:rPr lang="en-US" altLang="ko-KR" dirty="0"/>
              <a:t>, </a:t>
            </a:r>
            <a:r>
              <a:rPr lang="ko-KR" altLang="en-US" dirty="0"/>
              <a:t>기대효과의 순서로 말씀드리도록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12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취약지로 산정한 원효로 </a:t>
            </a:r>
            <a:r>
              <a:rPr lang="en-US" altLang="ko-KR" dirty="0"/>
              <a:t>1</a:t>
            </a:r>
            <a:r>
              <a:rPr lang="ko-KR" altLang="en-US" dirty="0"/>
              <a:t>동</a:t>
            </a:r>
            <a:r>
              <a:rPr lang="en-US" altLang="ko-KR" dirty="0"/>
              <a:t>,</a:t>
            </a:r>
            <a:r>
              <a:rPr lang="ko-KR" altLang="en-US" dirty="0"/>
              <a:t> 용문동</a:t>
            </a:r>
            <a:r>
              <a:rPr lang="en-US" altLang="ko-KR" dirty="0"/>
              <a:t>, </a:t>
            </a:r>
            <a:r>
              <a:rPr lang="ko-KR" altLang="en-US" dirty="0"/>
              <a:t>이촌동</a:t>
            </a:r>
            <a:r>
              <a:rPr lang="en-US" altLang="ko-KR" dirty="0"/>
              <a:t> </a:t>
            </a:r>
            <a:r>
              <a:rPr lang="ko-KR" altLang="en-US" dirty="0"/>
              <a:t>시각화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513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현대사회에 데이터 </a:t>
            </a:r>
            <a:r>
              <a:rPr lang="ko-KR" altLang="en-US" dirty="0" err="1" smtClean="0"/>
              <a:t>사이언스</a:t>
            </a:r>
            <a:r>
              <a:rPr lang="ko-KR" altLang="en-US" baseline="0" dirty="0" smtClean="0"/>
              <a:t> 발전의 본질적 가치는 우리가 미처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보지 못했던 것들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을 보이게 해준다는 것 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특히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오류가 인명사고로 이어지는 공공 치안 분야에서 미리 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미리 안다는 것은 매우 중요한 사안일 것 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영화 </a:t>
            </a:r>
            <a:r>
              <a:rPr lang="en-US" altLang="ko-KR" baseline="0" dirty="0" smtClean="0"/>
              <a:t>‘</a:t>
            </a:r>
            <a:r>
              <a:rPr lang="ko-KR" altLang="en-US" baseline="0" dirty="0" err="1" smtClean="0"/>
              <a:t>마이너리티</a:t>
            </a:r>
            <a:r>
              <a:rPr lang="ko-KR" altLang="en-US" baseline="0" dirty="0" smtClean="0"/>
              <a:t> 리포트</a:t>
            </a:r>
            <a:r>
              <a:rPr lang="en-US" altLang="ko-KR" baseline="0" dirty="0" smtClean="0"/>
              <a:t>＇</a:t>
            </a:r>
            <a:r>
              <a:rPr lang="ko-KR" altLang="en-US" baseline="0" dirty="0" smtClean="0"/>
              <a:t>를 보면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범죄가 발생하기 이전에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범죄가 발생 가능한 요건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범죄의 행동양식을 사전에 파악하여 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사건 발생 이전에 경찰이 출동하여 범죄를 예방하는 미래상을 그린 바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이는 물론 비약이지만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사건이 발생한 후 현장에 출동하는 것과 우범지역을 최소화 함으로서 불특정 다수에 대한 폭력을 예방하는 것은 </a:t>
            </a:r>
            <a:endParaRPr lang="en-US" altLang="ko-KR" baseline="0" dirty="0" smtClean="0"/>
          </a:p>
          <a:p>
            <a:r>
              <a:rPr lang="ko-KR" altLang="en-US" baseline="0" dirty="0" smtClean="0"/>
              <a:t>분명 큰 차이가 있을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이른바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사후 조치 방식에서 사전 예방 방식으로의 패러다임 변화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로서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데이터를 통해 자칫 희생될 수 있었던 인명을 구하는 것은 분명 큰 의의입니다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가용자산이 제한되는 상황에서 데이터를 이용한 관할 관리의 효율성을 증대하고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이로 인하여 강력 범죄 발생 건수를 감소시키고 시민의 불안감을 불식시키며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과정에서 피드백 되는 데이터로 지속 </a:t>
            </a:r>
            <a:r>
              <a:rPr lang="ko-KR" altLang="en-US" baseline="0" dirty="0" err="1" smtClean="0"/>
              <a:t>보완함으로서</a:t>
            </a:r>
            <a:r>
              <a:rPr lang="ko-KR" altLang="en-US" baseline="0" dirty="0" smtClean="0"/>
              <a:t> 궁극적으로 안전한 귀갓길을 조성하는 것이 이번 프로젝트의 목적입니다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92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조사과정에서 느꼈던 한계점입니다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다들 느끼셨겠지만 조사 과정에서 목적과 완전히 부합하는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마음에 꼭 드는</a:t>
            </a:r>
            <a:r>
              <a:rPr lang="ko-KR" altLang="en-US" baseline="0" dirty="0" smtClean="0"/>
              <a:t> 데이터를 구하기는 하늘의 별 따기만큼 어려웠습니다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첫째로</a:t>
            </a:r>
            <a:r>
              <a:rPr lang="en-US" altLang="ko-KR" baseline="0" dirty="0" smtClean="0"/>
              <a:t>,,,</a:t>
            </a:r>
          </a:p>
          <a:p>
            <a:pPr marL="0" indent="0">
              <a:buNone/>
            </a:pPr>
            <a:r>
              <a:rPr lang="en-US" altLang="ko-KR" baseline="0" dirty="0" smtClean="0"/>
              <a:t>1. </a:t>
            </a:r>
            <a:r>
              <a:rPr lang="ko-KR" altLang="en-US" baseline="0" dirty="0" smtClean="0"/>
              <a:t>분석 대상이 되었던 지역에 대한 안전성 판단 지표 부족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가령 보안등과 같은 추가적인 치안 인프라 데이터가 </a:t>
            </a:r>
            <a:r>
              <a:rPr lang="ko-KR" altLang="en-US" baseline="0" dirty="0" err="1" smtClean="0"/>
              <a:t>부족행정동</a:t>
            </a:r>
            <a:r>
              <a:rPr lang="ko-KR" altLang="en-US" baseline="0" dirty="0" smtClean="0"/>
              <a:t> 단위의 </a:t>
            </a:r>
            <a:r>
              <a:rPr lang="ko-KR" altLang="en-US" baseline="0" dirty="0" err="1" smtClean="0"/>
              <a:t>범죄율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en-US" altLang="ko-KR" baseline="0" dirty="0" smtClean="0"/>
              <a:t>   </a:t>
            </a:r>
            <a:r>
              <a:rPr lang="ko-KR" altLang="en-US" baseline="0" dirty="0" smtClean="0"/>
              <a:t>구체적인 인구데이터 등 개인정보 유출 및  악용의 </a:t>
            </a:r>
            <a:r>
              <a:rPr lang="ko-KR" altLang="en-US" baseline="0" dirty="0" err="1" smtClean="0"/>
              <a:t>소지가되는</a:t>
            </a:r>
            <a:r>
              <a:rPr lang="ko-KR" altLang="en-US" baseline="0" dirty="0" smtClean="0"/>
              <a:t> 정보 비공개 → 다른 소스 데이터를 통한 추론 및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2. </a:t>
            </a:r>
            <a:r>
              <a:rPr lang="ko-KR" altLang="en-US" baseline="0" dirty="0" smtClean="0"/>
              <a:t>행정구역 단위가 아닌 </a:t>
            </a:r>
            <a:r>
              <a:rPr lang="ko-KR" altLang="en-US" baseline="0" dirty="0" err="1" smtClean="0"/>
              <a:t>도로명으로</a:t>
            </a:r>
            <a:r>
              <a:rPr lang="ko-KR" altLang="en-US" baseline="0" dirty="0" smtClean="0"/>
              <a:t> 구분된 데이터 확보가 어려움 → 고가의 보행자 데이터</a:t>
            </a:r>
            <a:r>
              <a:rPr lang="en-US" altLang="ko-KR" baseline="0" dirty="0" smtClean="0"/>
              <a:t>, ‘</a:t>
            </a:r>
            <a:r>
              <a:rPr lang="ko-KR" altLang="en-US" baseline="0" dirty="0" smtClean="0"/>
              <a:t>경로</a:t>
            </a:r>
            <a:r>
              <a:rPr lang="en-US" altLang="ko-KR" baseline="0" dirty="0" smtClean="0"/>
              <a:t>‘ </a:t>
            </a:r>
            <a:r>
              <a:rPr lang="ko-KR" altLang="en-US" baseline="0" dirty="0" smtClean="0"/>
              <a:t>관련 최적화된 결과도출 어려움 </a:t>
            </a:r>
            <a:r>
              <a:rPr lang="en-US" altLang="ko-KR" baseline="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baseline="0" dirty="0" smtClean="0"/>
              <a:t>보안인프라가 이미 다양하게 존재 </a:t>
            </a:r>
            <a:r>
              <a:rPr lang="en-US" altLang="ko-KR" baseline="0" dirty="0" smtClean="0"/>
              <a:t>– </a:t>
            </a:r>
            <a:r>
              <a:rPr lang="ko-KR" altLang="en-US" baseline="0" dirty="0" err="1" smtClean="0"/>
              <a:t>효과성을</a:t>
            </a:r>
            <a:r>
              <a:rPr lang="ko-KR" altLang="en-US" baseline="0" dirty="0" smtClean="0"/>
              <a:t> 입증하기 전 홍보가 전제되어야 하는 것은 아닐까</a:t>
            </a:r>
            <a:r>
              <a:rPr lang="en-US" altLang="ko-KR" baseline="0" dirty="0" smtClean="0"/>
              <a:t>?</a:t>
            </a:r>
          </a:p>
          <a:p>
            <a:pPr marL="0" indent="0">
              <a:buNone/>
            </a:pP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여기가 기대효과보다 길어도 이상하니 짧고 일목요연하게</a:t>
            </a:r>
            <a:r>
              <a:rPr lang="en-US" altLang="ko-KR" baseline="0" dirty="0" smtClean="0"/>
              <a:t>!) 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32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ko-KR" dirty="0"/>
              <a:t>● 서울시 </a:t>
            </a:r>
            <a:r>
              <a:rPr lang="en-US" altLang="ko-KR" dirty="0"/>
              <a:t>5</a:t>
            </a:r>
            <a:r>
              <a:rPr lang="ko-KR" altLang="ko-KR" dirty="0" err="1"/>
              <a:t>대범죄</a:t>
            </a:r>
            <a:r>
              <a:rPr lang="ko-KR" altLang="ko-KR" dirty="0"/>
              <a:t> 발생현황 통계</a:t>
            </a:r>
            <a:r>
              <a:rPr lang="en-US" altLang="ko-KR" dirty="0"/>
              <a:t>(2014~2018) [source : </a:t>
            </a:r>
            <a:r>
              <a:rPr lang="ko-KR" altLang="ko-KR" dirty="0"/>
              <a:t>공공 데이터 포털</a:t>
            </a:r>
            <a:r>
              <a:rPr lang="en-US" altLang="ko-KR" dirty="0"/>
              <a:t>]</a:t>
            </a:r>
            <a:endParaRPr lang="ko-KR" altLang="ko-KR" dirty="0"/>
          </a:p>
          <a:p>
            <a:pPr latinLnBrk="0"/>
            <a:r>
              <a:rPr lang="en-US" altLang="ko-KR" dirty="0"/>
              <a:t>  ( </a:t>
            </a:r>
            <a:r>
              <a:rPr lang="ko-KR" altLang="ko-KR" dirty="0"/>
              <a:t>살인</a:t>
            </a:r>
            <a:r>
              <a:rPr lang="en-US" altLang="ko-KR" dirty="0"/>
              <a:t>, </a:t>
            </a:r>
            <a:r>
              <a:rPr lang="ko-KR" altLang="ko-KR" dirty="0"/>
              <a:t>강도</a:t>
            </a:r>
            <a:r>
              <a:rPr lang="en-US" altLang="ko-KR" dirty="0"/>
              <a:t>, </a:t>
            </a:r>
            <a:r>
              <a:rPr lang="ko-KR" altLang="ko-KR" dirty="0"/>
              <a:t>강간강제추행</a:t>
            </a:r>
            <a:r>
              <a:rPr lang="en-US" altLang="ko-KR" dirty="0"/>
              <a:t>, </a:t>
            </a:r>
            <a:r>
              <a:rPr lang="ko-KR" altLang="ko-KR" dirty="0"/>
              <a:t>절도</a:t>
            </a:r>
            <a:r>
              <a:rPr lang="en-US" altLang="ko-KR" dirty="0"/>
              <a:t>, </a:t>
            </a:r>
            <a:r>
              <a:rPr lang="ko-KR" altLang="ko-KR" dirty="0"/>
              <a:t>폭력 범죄 구별</a:t>
            </a:r>
            <a:r>
              <a:rPr lang="en-US" altLang="ko-KR" dirty="0"/>
              <a:t>/</a:t>
            </a:r>
            <a:r>
              <a:rPr lang="ko-KR" altLang="ko-KR" dirty="0"/>
              <a:t>연도별 발생 건수 데이터</a:t>
            </a:r>
            <a:r>
              <a:rPr lang="en-US" altLang="ko-KR" dirty="0"/>
              <a:t> ) 	</a:t>
            </a:r>
            <a:endParaRPr lang="ko-KR" altLang="ko-KR" dirty="0"/>
          </a:p>
          <a:p>
            <a:pPr latinLnBrk="0"/>
            <a:r>
              <a:rPr lang="ko-KR" altLang="ko-KR" dirty="0"/>
              <a:t>● 서울시 주민등록인구</a:t>
            </a:r>
            <a:r>
              <a:rPr lang="en-US" altLang="ko-KR" dirty="0"/>
              <a:t>(</a:t>
            </a:r>
            <a:r>
              <a:rPr lang="ko-KR" altLang="ko-KR" dirty="0"/>
              <a:t>구별</a:t>
            </a:r>
            <a:r>
              <a:rPr lang="en-US" altLang="ko-KR" dirty="0"/>
              <a:t>)</a:t>
            </a:r>
            <a:r>
              <a:rPr lang="ko-KR" altLang="ko-KR" dirty="0"/>
              <a:t>통계</a:t>
            </a:r>
            <a:r>
              <a:rPr lang="en-US" altLang="ko-KR" dirty="0"/>
              <a:t>(2018) [source : </a:t>
            </a:r>
            <a:r>
              <a:rPr lang="ko-KR" altLang="ko-KR" dirty="0"/>
              <a:t>공공 데이터 포털</a:t>
            </a:r>
            <a:r>
              <a:rPr lang="en-US" altLang="ko-KR" dirty="0"/>
              <a:t>]</a:t>
            </a:r>
            <a:endParaRPr lang="ko-KR" altLang="ko-KR" dirty="0"/>
          </a:p>
          <a:p>
            <a:pPr latinLnBrk="0"/>
            <a:r>
              <a:rPr lang="en-US" altLang="ko-KR" dirty="0"/>
              <a:t>  ( </a:t>
            </a:r>
            <a:r>
              <a:rPr lang="ko-KR" altLang="ko-KR" dirty="0"/>
              <a:t>서울시 구별 인구 수 데이터 </a:t>
            </a:r>
            <a:r>
              <a:rPr lang="en-US" altLang="ko-KR" dirty="0"/>
              <a:t>)</a:t>
            </a:r>
            <a:endParaRPr lang="ko-KR" altLang="ko-KR" dirty="0"/>
          </a:p>
          <a:p>
            <a:pPr latinLnBrk="0"/>
            <a:r>
              <a:rPr lang="ko-KR" altLang="ko-KR" dirty="0"/>
              <a:t>● 서울시 자치구 </a:t>
            </a:r>
            <a:r>
              <a:rPr lang="ko-KR" altLang="ko-KR" dirty="0" err="1"/>
              <a:t>년도별</a:t>
            </a:r>
            <a:r>
              <a:rPr lang="ko-KR" altLang="ko-KR" dirty="0"/>
              <a:t> </a:t>
            </a:r>
            <a:r>
              <a:rPr lang="en-US" altLang="ko-KR" dirty="0"/>
              <a:t>CCTV </a:t>
            </a:r>
            <a:r>
              <a:rPr lang="ko-KR" altLang="ko-KR" dirty="0"/>
              <a:t>설치현황</a:t>
            </a:r>
            <a:r>
              <a:rPr lang="en-US" altLang="ko-KR" dirty="0"/>
              <a:t>(2014~2018) [source : </a:t>
            </a:r>
            <a:r>
              <a:rPr lang="ko-KR" altLang="ko-KR" dirty="0"/>
              <a:t>공공 데이터 포털</a:t>
            </a:r>
            <a:r>
              <a:rPr lang="en-US" altLang="ko-KR" dirty="0"/>
              <a:t>]</a:t>
            </a:r>
            <a:endParaRPr lang="ko-KR" altLang="ko-KR" dirty="0"/>
          </a:p>
          <a:p>
            <a:pPr latinLnBrk="0"/>
            <a:r>
              <a:rPr lang="ko-KR" altLang="ko-KR" dirty="0"/>
              <a:t>● 대한민국 최신 행정구역</a:t>
            </a:r>
            <a:r>
              <a:rPr lang="en-US" altLang="ko-KR" dirty="0"/>
              <a:t>(SHP) [source : </a:t>
            </a:r>
            <a:r>
              <a:rPr lang="en-US" altLang="ko-KR" u="sng" dirty="0">
                <a:hlinkClick r:id="rId3"/>
              </a:rPr>
              <a:t>http://www.gisdeveloper.co.kr/?p=2332</a:t>
            </a:r>
            <a:r>
              <a:rPr lang="en-US" altLang="ko-KR" dirty="0"/>
              <a:t>]</a:t>
            </a:r>
            <a:endParaRPr lang="ko-KR" altLang="ko-KR" dirty="0"/>
          </a:p>
          <a:p>
            <a:pPr latinLnBrk="0"/>
            <a:r>
              <a:rPr lang="en-US" altLang="ko-KR" dirty="0"/>
              <a:t>( </a:t>
            </a:r>
            <a:r>
              <a:rPr lang="ko-KR" altLang="ko-KR" dirty="0"/>
              <a:t>위치 데이터 시각화에 사용된 지도 데이터 </a:t>
            </a:r>
            <a:r>
              <a:rPr lang="en-US" altLang="ko-KR" dirty="0"/>
              <a:t>)</a:t>
            </a:r>
            <a:endParaRPr lang="ko-KR" altLang="ko-KR" dirty="0"/>
          </a:p>
          <a:p>
            <a:pPr latinLnBrk="0"/>
            <a:r>
              <a:rPr lang="ko-KR" altLang="ko-KR" dirty="0"/>
              <a:t>● 서울시</a:t>
            </a:r>
            <a:r>
              <a:rPr lang="en-US" altLang="ko-KR" dirty="0"/>
              <a:t>_</a:t>
            </a:r>
            <a:r>
              <a:rPr lang="ko-KR" altLang="ko-KR" dirty="0"/>
              <a:t>용산구</a:t>
            </a:r>
            <a:r>
              <a:rPr lang="en-US" altLang="ko-KR" dirty="0"/>
              <a:t>_</a:t>
            </a:r>
            <a:r>
              <a:rPr lang="ko-KR" altLang="ko-KR" dirty="0" err="1"/>
              <a:t>여성안심지킴이집</a:t>
            </a:r>
            <a:r>
              <a:rPr lang="en-US" altLang="ko-KR" dirty="0"/>
              <a:t>(2019) [source : </a:t>
            </a:r>
            <a:r>
              <a:rPr lang="ko-KR" altLang="ko-KR" dirty="0"/>
              <a:t>공공 데이터 포털</a:t>
            </a:r>
            <a:r>
              <a:rPr lang="en-US" altLang="ko-KR" dirty="0"/>
              <a:t>]</a:t>
            </a:r>
            <a:endParaRPr lang="ko-KR" altLang="ko-KR" dirty="0"/>
          </a:p>
          <a:p>
            <a:pPr latinLnBrk="0"/>
            <a:r>
              <a:rPr lang="en-US" altLang="ko-KR" dirty="0"/>
              <a:t>( </a:t>
            </a:r>
            <a:r>
              <a:rPr lang="ko-KR" altLang="ko-KR" dirty="0"/>
              <a:t>용산구 </a:t>
            </a:r>
            <a:r>
              <a:rPr lang="ko-KR" altLang="ko-KR" dirty="0" err="1"/>
              <a:t>여성안심지킴이집</a:t>
            </a:r>
            <a:r>
              <a:rPr lang="en-US" altLang="ko-KR" dirty="0"/>
              <a:t>(</a:t>
            </a:r>
            <a:r>
              <a:rPr lang="ko-KR" altLang="ko-KR" dirty="0"/>
              <a:t>편의점</a:t>
            </a:r>
            <a:r>
              <a:rPr lang="en-US" altLang="ko-KR" dirty="0"/>
              <a:t>) </a:t>
            </a:r>
            <a:r>
              <a:rPr lang="ko-KR" altLang="ko-KR" dirty="0"/>
              <a:t>위치 데이터</a:t>
            </a:r>
            <a:r>
              <a:rPr lang="en-US" altLang="ko-KR" dirty="0"/>
              <a:t>, </a:t>
            </a:r>
            <a:r>
              <a:rPr lang="ko-KR" altLang="ko-KR" dirty="0"/>
              <a:t>관할경찰서</a:t>
            </a:r>
            <a:r>
              <a:rPr lang="en-US" altLang="ko-KR" dirty="0"/>
              <a:t> )</a:t>
            </a:r>
            <a:endParaRPr lang="ko-KR" altLang="ko-KR" dirty="0"/>
          </a:p>
          <a:p>
            <a:pPr latinLnBrk="0"/>
            <a:r>
              <a:rPr lang="ko-KR" altLang="ko-KR" dirty="0"/>
              <a:t>● 서울시 지구대 파출소 치안센터 정보</a:t>
            </a:r>
            <a:r>
              <a:rPr lang="en-US" altLang="ko-KR" dirty="0"/>
              <a:t>(</a:t>
            </a:r>
            <a:r>
              <a:rPr lang="ko-KR" altLang="ko-KR" dirty="0"/>
              <a:t>한국어</a:t>
            </a:r>
            <a:r>
              <a:rPr lang="en-US" altLang="ko-KR" dirty="0"/>
              <a:t>)(2016) [source : </a:t>
            </a:r>
            <a:r>
              <a:rPr lang="ko-KR" altLang="ko-KR" dirty="0"/>
              <a:t>서울정보소통광장</a:t>
            </a:r>
            <a:r>
              <a:rPr lang="en-US" altLang="ko-KR" dirty="0"/>
              <a:t>]</a:t>
            </a:r>
            <a:endParaRPr lang="ko-KR" altLang="ko-KR" dirty="0"/>
          </a:p>
          <a:p>
            <a:pPr latinLnBrk="0"/>
            <a:r>
              <a:rPr lang="en-US" altLang="ko-KR" dirty="0"/>
              <a:t>( </a:t>
            </a:r>
            <a:r>
              <a:rPr lang="ko-KR" altLang="ko-KR" dirty="0"/>
              <a:t>용산구 지구대 파출소 위치 데이터 </a:t>
            </a:r>
            <a:r>
              <a:rPr lang="en-US" altLang="ko-KR" dirty="0"/>
              <a:t>)</a:t>
            </a:r>
            <a:endParaRPr lang="ko-KR" altLang="ko-KR" dirty="0"/>
          </a:p>
          <a:p>
            <a:pPr latinLnBrk="0"/>
            <a:r>
              <a:rPr lang="ko-KR" altLang="ko-KR" dirty="0"/>
              <a:t>● 서울시</a:t>
            </a:r>
            <a:r>
              <a:rPr lang="en-US" altLang="ko-KR" dirty="0"/>
              <a:t>_</a:t>
            </a:r>
            <a:r>
              <a:rPr lang="ko-KR" altLang="ko-KR" dirty="0"/>
              <a:t>용산구</a:t>
            </a:r>
            <a:r>
              <a:rPr lang="en-US" altLang="ko-KR" dirty="0"/>
              <a:t>_</a:t>
            </a:r>
            <a:r>
              <a:rPr lang="ko-KR" altLang="ko-KR" dirty="0"/>
              <a:t>안전비상벨위치</a:t>
            </a:r>
            <a:r>
              <a:rPr lang="en-US" altLang="ko-KR" dirty="0"/>
              <a:t>(2019) [source : </a:t>
            </a:r>
            <a:r>
              <a:rPr lang="ko-KR" altLang="ko-KR" dirty="0"/>
              <a:t>공공 데이터 포털</a:t>
            </a:r>
            <a:r>
              <a:rPr lang="en-US" altLang="ko-KR" dirty="0"/>
              <a:t>]</a:t>
            </a:r>
            <a:endParaRPr lang="ko-KR" altLang="ko-KR" dirty="0"/>
          </a:p>
          <a:p>
            <a:pPr latinLnBrk="0"/>
            <a:r>
              <a:rPr lang="ko-KR" altLang="ko-KR" dirty="0"/>
              <a:t>● 용산구 주민등록 인구현황</a:t>
            </a:r>
            <a:r>
              <a:rPr lang="en-US" altLang="ko-KR" dirty="0"/>
              <a:t>(2019) [source : </a:t>
            </a:r>
            <a:r>
              <a:rPr lang="ko-KR" altLang="ko-KR" dirty="0"/>
              <a:t>용산구청</a:t>
            </a:r>
            <a:r>
              <a:rPr lang="en-US" altLang="ko-KR" dirty="0"/>
              <a:t>]</a:t>
            </a:r>
            <a:endParaRPr lang="ko-KR" altLang="ko-KR" dirty="0"/>
          </a:p>
          <a:p>
            <a:pPr latinLnBrk="0"/>
            <a:r>
              <a:rPr lang="en-US" altLang="ko-KR" dirty="0"/>
              <a:t>  ( </a:t>
            </a:r>
            <a:r>
              <a:rPr lang="ko-KR" altLang="ko-KR" dirty="0"/>
              <a:t>용산구 </a:t>
            </a:r>
            <a:r>
              <a:rPr lang="ko-KR" altLang="ko-KR" dirty="0" err="1"/>
              <a:t>행정동별</a:t>
            </a:r>
            <a:r>
              <a:rPr lang="ko-KR" altLang="ko-KR" dirty="0"/>
              <a:t> 인구현황 데이터 </a:t>
            </a:r>
            <a:r>
              <a:rPr lang="en-US" altLang="ko-KR" dirty="0"/>
              <a:t>)</a:t>
            </a:r>
            <a:endParaRPr lang="ko-KR" altLang="ko-KR" dirty="0"/>
          </a:p>
          <a:p>
            <a:pPr latinLnBrk="0"/>
            <a:r>
              <a:rPr lang="ko-KR" altLang="ko-KR" dirty="0"/>
              <a:t>● 서울시 우리마을가게 상권분석서비스</a:t>
            </a:r>
            <a:r>
              <a:rPr lang="en-US" altLang="ko-KR" dirty="0"/>
              <a:t>(</a:t>
            </a:r>
            <a:r>
              <a:rPr lang="ko-KR" altLang="ko-KR" dirty="0"/>
              <a:t>상권배후지</a:t>
            </a:r>
            <a:r>
              <a:rPr lang="en-US" altLang="ko-KR" dirty="0"/>
              <a:t>-</a:t>
            </a:r>
            <a:r>
              <a:rPr lang="ko-KR" altLang="ko-KR" dirty="0"/>
              <a:t>추정유동인구</a:t>
            </a:r>
            <a:r>
              <a:rPr lang="en-US" altLang="ko-KR" dirty="0"/>
              <a:t>)(2019) </a:t>
            </a:r>
            <a:endParaRPr lang="ko-KR" altLang="ko-KR" dirty="0"/>
          </a:p>
          <a:p>
            <a:pPr latinLnBrk="0"/>
            <a:r>
              <a:rPr lang="en-US" altLang="ko-KR" dirty="0"/>
              <a:t>[source : </a:t>
            </a:r>
            <a:r>
              <a:rPr lang="ko-KR" altLang="ko-KR" dirty="0"/>
              <a:t>서울 </a:t>
            </a:r>
            <a:r>
              <a:rPr lang="ko-KR" altLang="ko-KR" dirty="0" err="1"/>
              <a:t>열린데이터</a:t>
            </a:r>
            <a:r>
              <a:rPr lang="ko-KR" altLang="ko-KR" dirty="0"/>
              <a:t> 광장</a:t>
            </a:r>
            <a:r>
              <a:rPr lang="en-US" altLang="ko-KR" dirty="0"/>
              <a:t>]</a:t>
            </a:r>
            <a:endParaRPr lang="ko-KR" altLang="ko-KR" dirty="0"/>
          </a:p>
          <a:p>
            <a:pPr latinLnBrk="0"/>
            <a:r>
              <a:rPr lang="en-US" altLang="ko-KR" dirty="0"/>
              <a:t>  ( </a:t>
            </a:r>
            <a:r>
              <a:rPr lang="ko-KR" altLang="ko-KR" dirty="0"/>
              <a:t>서울시 골목상권배후지의 시간대별 추정 유동인구 데이터 </a:t>
            </a:r>
            <a:r>
              <a:rPr lang="en-US" altLang="ko-KR" dirty="0"/>
              <a:t>)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370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연구배경입니다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62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 </a:t>
            </a:r>
            <a:r>
              <a:rPr lang="en-US" altLang="ko-KR" dirty="0"/>
              <a:t>2019</a:t>
            </a:r>
            <a:r>
              <a:rPr lang="ko-KR" altLang="en-US" dirty="0"/>
              <a:t>년은 다소 흉흉했던 소식이 많았습니다</a:t>
            </a:r>
            <a:r>
              <a:rPr lang="en-US" altLang="ko-KR" dirty="0"/>
              <a:t>. </a:t>
            </a:r>
            <a:r>
              <a:rPr lang="ko-KR" altLang="en-US" dirty="0"/>
              <a:t>특히 묻지마 범죄</a:t>
            </a:r>
            <a:r>
              <a:rPr lang="en-US" altLang="ko-KR" dirty="0"/>
              <a:t>, </a:t>
            </a:r>
            <a:r>
              <a:rPr lang="ko-KR" altLang="en-US" dirty="0"/>
              <a:t>불특정 다수를 대상으로 한 혐오범죄는 더 이상 생소한 충격이 아닌 사회문제가 되었습니다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ko-KR" altLang="en-US" dirty="0" err="1"/>
              <a:t>강남역</a:t>
            </a:r>
            <a:r>
              <a:rPr lang="ko-KR" altLang="en-US" dirty="0"/>
              <a:t> 살인사건</a:t>
            </a:r>
            <a:r>
              <a:rPr lang="en-US" altLang="ko-KR" dirty="0"/>
              <a:t>, </a:t>
            </a:r>
            <a:r>
              <a:rPr lang="ko-KR" altLang="en-US" dirty="0"/>
              <a:t>진주아파트 방화사건과 같이 노상과 주거단지에서 여성을 피해자를 노린 흉악범죄 소식을 모두 접해보셨을 겁니다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이에 저희는 길거리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dirty="0" err="1"/>
              <a:t>귀가길과</a:t>
            </a:r>
            <a:r>
              <a:rPr lang="ko-KR" altLang="en-US" dirty="0"/>
              <a:t> 주거단지에 대하여 현재의 범죄 예방 인프라가 과연 효과적으로 작동하고 있는지</a:t>
            </a:r>
            <a:r>
              <a:rPr lang="en-US" altLang="ko-KR" dirty="0"/>
              <a:t>, </a:t>
            </a:r>
            <a:r>
              <a:rPr lang="ko-KR" altLang="en-US" dirty="0"/>
              <a:t>이를 개선시킬 수 있을지 데이터를 통해서 알아보고자 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025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spc="-150" dirty="0"/>
          </a:p>
          <a:p>
            <a:pPr algn="l"/>
            <a:r>
              <a:rPr lang="ko-KR" altLang="en-US" dirty="0"/>
              <a:t>여성의 귀갓길 불안을 해소하기 위해</a:t>
            </a:r>
            <a:endParaRPr lang="en-US" altLang="ko-KR" dirty="0"/>
          </a:p>
          <a:p>
            <a:pPr algn="l"/>
            <a:r>
              <a:rPr lang="ko-KR" altLang="en-US" dirty="0"/>
              <a:t>자치구별로 여성안심 귀갓길</a:t>
            </a:r>
            <a:r>
              <a:rPr lang="en-US" altLang="ko-KR" dirty="0"/>
              <a:t>, </a:t>
            </a:r>
            <a:r>
              <a:rPr lang="ko-KR" altLang="en-US" dirty="0"/>
              <a:t>안전비상벨</a:t>
            </a:r>
            <a:r>
              <a:rPr lang="en-US" altLang="ko-KR" dirty="0"/>
              <a:t>, </a:t>
            </a:r>
            <a:r>
              <a:rPr lang="ko-KR" altLang="en-US" dirty="0" err="1"/>
              <a:t>여성안전지킴이집</a:t>
            </a:r>
            <a:r>
              <a:rPr lang="ko-KR" altLang="en-US" dirty="0"/>
              <a:t> 설치를 확대하며</a:t>
            </a:r>
            <a:endParaRPr lang="en-US" altLang="ko-KR" dirty="0"/>
          </a:p>
          <a:p>
            <a:pPr algn="l"/>
            <a:r>
              <a:rPr lang="ko-KR" altLang="en-US" dirty="0"/>
              <a:t>방범시설을 강화하고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87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이러한 사회문제에 대비해 방범을 위한 다양한 서비스가 마련되고 있긴 하다</a:t>
            </a:r>
            <a:r>
              <a:rPr lang="en-US" altLang="ko-KR" sz="1200" spc="-150" dirty="0"/>
              <a:t>. (CCTV, </a:t>
            </a:r>
            <a:r>
              <a:rPr lang="ko-KR" altLang="en-US" sz="1200" spc="-150" dirty="0" err="1"/>
              <a:t>안전비상벨</a:t>
            </a:r>
            <a:r>
              <a:rPr lang="en-US" altLang="ko-KR" sz="1200" spc="-150" dirty="0"/>
              <a:t>, </a:t>
            </a:r>
            <a:r>
              <a:rPr lang="ko-KR" altLang="en-US" sz="1200" spc="-150" dirty="0"/>
              <a:t>여성안전지킴이집  </a:t>
            </a:r>
            <a:r>
              <a:rPr lang="en-US" altLang="ko-KR" sz="1200" spc="-150" dirty="0" err="1"/>
              <a:t>etc</a:t>
            </a:r>
            <a:r>
              <a:rPr lang="en-US" altLang="ko-KR" sz="1200" spc="-150" dirty="0"/>
              <a:t>)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err="1"/>
              <a:t>그예로</a:t>
            </a:r>
            <a:r>
              <a:rPr lang="ko-KR" altLang="en-US" sz="1200" spc="-150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범죄로부터 안전한 사회구현을 위해 행정안전부가 시행중인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/>
              <a:t>치안안전 정보를 제공하는 생활안전지도 서비스가 있다</a:t>
            </a:r>
            <a:r>
              <a:rPr lang="en-US" altLang="ko-KR" sz="1200" spc="-15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spc="-150" dirty="0"/>
          </a:p>
          <a:p>
            <a:r>
              <a:rPr lang="ko-KR" altLang="en-US" sz="1200" spc="-15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148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앞서 제시한 문제점을 해결하기 위한 데이터 분석과정을 </a:t>
            </a:r>
            <a:r>
              <a:rPr lang="ko-KR" altLang="en-US" dirty="0" err="1"/>
              <a:t>발표드리겠습니다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우선 인구와 공공인프라가 가장 밀집되어 있는 서울로 범위 한정하여 </a:t>
            </a:r>
            <a:endParaRPr lang="en-US" altLang="ko-KR" dirty="0"/>
          </a:p>
          <a:p>
            <a:r>
              <a:rPr lang="ko-KR" altLang="en-US" dirty="0"/>
              <a:t>그 안에서 더욱이 개선이 필요한</a:t>
            </a:r>
            <a:r>
              <a:rPr lang="en-US" altLang="ko-KR" dirty="0"/>
              <a:t>, CCTV</a:t>
            </a:r>
            <a:r>
              <a:rPr lang="ko-KR" altLang="en-US" dirty="0"/>
              <a:t>와 같이 기존 범죄예방 인프라의 효과성이 부족하여 직접적인 개입이 필요한 지역을 </a:t>
            </a:r>
            <a:r>
              <a:rPr lang="ko-KR" altLang="en-US" dirty="0" err="1"/>
              <a:t>행정구</a:t>
            </a:r>
            <a:r>
              <a:rPr lang="ko-KR" altLang="en-US" dirty="0"/>
              <a:t> 단위로 </a:t>
            </a:r>
            <a:r>
              <a:rPr lang="ko-KR" altLang="en-US" dirty="0" err="1"/>
              <a:t>좁혀보기로</a:t>
            </a:r>
            <a:r>
              <a:rPr lang="ko-KR" altLang="en-US" dirty="0"/>
              <a:t>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 중에서 지역내 치안유지시설</a:t>
            </a:r>
            <a:r>
              <a:rPr lang="en-US" altLang="ko-KR" dirty="0"/>
              <a:t>(</a:t>
            </a:r>
            <a:r>
              <a:rPr lang="ko-KR" altLang="en-US" dirty="0"/>
              <a:t>파출소</a:t>
            </a:r>
            <a:r>
              <a:rPr lang="en-US" altLang="ko-KR" dirty="0"/>
              <a:t>, </a:t>
            </a:r>
            <a:r>
              <a:rPr lang="ko-KR" altLang="en-US" dirty="0"/>
              <a:t>지구대와 같은</a:t>
            </a:r>
            <a:r>
              <a:rPr lang="en-US" altLang="ko-KR" dirty="0"/>
              <a:t>) </a:t>
            </a:r>
            <a:r>
              <a:rPr lang="ko-KR" altLang="en-US" dirty="0"/>
              <a:t>의 순찰 관리 범위에 해당하지 않은 지역을 취약지역이라 상정하고</a:t>
            </a:r>
            <a:r>
              <a:rPr lang="en-US" altLang="ko-KR" dirty="0"/>
              <a:t>, </a:t>
            </a:r>
            <a:r>
              <a:rPr lang="ko-KR" altLang="en-US" dirty="0"/>
              <a:t>행정동 단위로 대상을 나누어 경로 선정을 위한 대상을 찾아보기로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0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서울로 범위 한정</a:t>
            </a:r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서울시 구별 인구 데이터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서울시 </a:t>
            </a:r>
            <a:r>
              <a:rPr lang="en-US" altLang="ko-KR" dirty="0"/>
              <a:t>5</a:t>
            </a:r>
            <a:r>
              <a:rPr lang="ko-KR" altLang="en-US" dirty="0" err="1"/>
              <a:t>대범죄</a:t>
            </a:r>
            <a:r>
              <a:rPr lang="ko-KR" altLang="en-US" dirty="0"/>
              <a:t> 발생현황 </a:t>
            </a:r>
            <a:r>
              <a:rPr lang="en-US" altLang="ko-KR" dirty="0"/>
              <a:t>-&gt; </a:t>
            </a:r>
            <a:r>
              <a:rPr lang="ko-KR" altLang="en-US" dirty="0"/>
              <a:t>발생건수</a:t>
            </a:r>
          </a:p>
          <a:p>
            <a:endParaRPr lang="ko-KR" altLang="en-US" dirty="0"/>
          </a:p>
          <a:p>
            <a:r>
              <a:rPr lang="ko-KR" altLang="en-US" dirty="0"/>
              <a:t>구별 범죄 발생 건수와 구별 총 인구수를 </a:t>
            </a:r>
            <a:r>
              <a:rPr lang="en-US" altLang="ko-KR" dirty="0"/>
              <a:t>10</a:t>
            </a:r>
            <a:r>
              <a:rPr lang="ko-KR" altLang="en-US" dirty="0"/>
              <a:t>만으로 나눈 값을 </a:t>
            </a:r>
            <a:r>
              <a:rPr lang="en-US" altLang="ko-KR" dirty="0"/>
              <a:t>join</a:t>
            </a:r>
            <a:r>
              <a:rPr lang="ko-KR" altLang="en-US" dirty="0"/>
              <a:t>하여</a:t>
            </a:r>
          </a:p>
          <a:p>
            <a:r>
              <a:rPr lang="ko-KR" altLang="en-US" dirty="0"/>
              <a:t>인구 </a:t>
            </a:r>
            <a:r>
              <a:rPr lang="en-US" altLang="ko-KR" dirty="0"/>
              <a:t>10</a:t>
            </a:r>
            <a:r>
              <a:rPr lang="ko-KR" altLang="en-US" dirty="0" err="1"/>
              <a:t>만명</a:t>
            </a:r>
            <a:r>
              <a:rPr lang="ko-KR" altLang="en-US" dirty="0"/>
              <a:t> 당 구별 범죄 발생 건수를 계산</a:t>
            </a:r>
          </a:p>
          <a:p>
            <a:endParaRPr lang="ko-KR" altLang="en-US" dirty="0"/>
          </a:p>
          <a:p>
            <a:r>
              <a:rPr lang="en-US" altLang="ko-KR" dirty="0"/>
              <a:t>5</a:t>
            </a:r>
            <a:r>
              <a:rPr lang="ko-KR" altLang="en-US" dirty="0"/>
              <a:t>대 강력범죄 </a:t>
            </a:r>
            <a:r>
              <a:rPr lang="ko-KR" altLang="en-US" dirty="0" err="1"/>
              <a:t>발생율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서울시 구별 </a:t>
            </a:r>
            <a:r>
              <a:rPr lang="en-US" altLang="ko-KR" dirty="0"/>
              <a:t>5</a:t>
            </a:r>
            <a:r>
              <a:rPr lang="ko-KR" altLang="en-US" dirty="0"/>
              <a:t>대 범죄 발생 건수 </a:t>
            </a:r>
            <a:r>
              <a:rPr lang="en-US" altLang="ko-KR" dirty="0"/>
              <a:t>/ (</a:t>
            </a:r>
            <a:r>
              <a:rPr lang="ko-KR" altLang="en-US" dirty="0"/>
              <a:t>구별 인구 수</a:t>
            </a:r>
            <a:r>
              <a:rPr lang="en-US" altLang="ko-KR" dirty="0"/>
              <a:t>/100,000)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042AD-9D16-49D8-954E-F4E957C57F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6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1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4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5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3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0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5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1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8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6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0B7B-15A3-4BF5-91B0-0A103DF74533}" type="datetimeFigureOut">
              <a:rPr lang="ko-KR" altLang="en-US" smtClean="0"/>
              <a:t>2020-01-04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12335-46CC-463E-9C09-9D060F7BA2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7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mp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9488" y="524963"/>
            <a:ext cx="28432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새벽에도</a:t>
            </a:r>
            <a:endParaRPr lang="en-US" altLang="ko-KR" sz="4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안심하고</a:t>
            </a:r>
            <a:endParaRPr lang="en-US" altLang="ko-KR" sz="4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귀가하자</a:t>
            </a:r>
            <a:endParaRPr lang="en-US" altLang="ko-KR" sz="4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프로젝트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03587" y="5621528"/>
            <a:ext cx="4026684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팀명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레츠기릿</a:t>
            </a:r>
            <a:endParaRPr lang="en-US" altLang="ko-KR" sz="2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이혜준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원주성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이혁재</a:t>
            </a:r>
            <a:r>
              <a:rPr lang="en-US" altLang="ko-KR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spc="-1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이다완</a:t>
            </a:r>
            <a:r>
              <a:rPr lang="ko-KR" altLang="en-US" sz="2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52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293167"/>
            <a:ext cx="80600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en-US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의 범죄예방 효과가 적은 지역구 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Top 5 </a:t>
            </a:r>
          </a:p>
          <a:p>
            <a:pPr lvl="0" algn="just" latinLnBrk="0">
              <a:spcAft>
                <a:spcPts val="0"/>
              </a:spcAft>
            </a:pPr>
            <a:endParaRPr lang="ko-KR" altLang="ko-KR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39AD3435-37E0-492D-BA05-C575D091B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50452"/>
              </p:ext>
            </p:extLst>
          </p:nvPr>
        </p:nvGraphicFramePr>
        <p:xfrm>
          <a:off x="1825196" y="4531260"/>
          <a:ext cx="4591290" cy="167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6835">
                  <a:extLst>
                    <a:ext uri="{9D8B030D-6E8A-4147-A177-3AD203B41FA5}">
                      <a16:colId xmlns="" xmlns:a16="http://schemas.microsoft.com/office/drawing/2014/main" val="2040108798"/>
                    </a:ext>
                  </a:extLst>
                </a:gridCol>
                <a:gridCol w="3144455">
                  <a:extLst>
                    <a:ext uri="{9D8B030D-6E8A-4147-A177-3AD203B41FA5}">
                      <a16:colId xmlns="" xmlns:a16="http://schemas.microsoft.com/office/drawing/2014/main" val="2655692853"/>
                    </a:ext>
                  </a:extLst>
                </a:gridCol>
              </a:tblGrid>
              <a:tr h="27261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20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20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CCTV</a:t>
                      </a:r>
                      <a:r>
                        <a:rPr lang="ko-KR" altLang="ko-KR" sz="20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와 범죄 상관계수</a:t>
                      </a:r>
                      <a:endParaRPr lang="ko-KR" sz="24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933520"/>
                  </a:ext>
                </a:extLst>
              </a:tr>
              <a:tr h="2726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Segoe UI" panose="020B0502040204020203" pitchFamily="34" charset="0"/>
                        </a:rPr>
                        <a:t>-0.2347</a:t>
                      </a:r>
                      <a:endParaRPr lang="ko-KR" sz="180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739433441"/>
                  </a:ext>
                </a:extLst>
              </a:tr>
              <a:tr h="2726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강북구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-0.6446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53609209"/>
                  </a:ext>
                </a:extLst>
              </a:tr>
              <a:tr h="2726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동대문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-0.7089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759682291"/>
                  </a:ext>
                </a:extLst>
              </a:tr>
              <a:tr h="2726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송파구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-0.7657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6887129"/>
                  </a:ext>
                </a:extLst>
              </a:tr>
              <a:tr h="2726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</a:t>
                      </a:r>
                      <a:r>
                        <a:rPr lang="ko-KR" alt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-0.8038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66628821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85A7ED8-CC0B-48FA-AC55-2D2B2D80A01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4"/>
          <a:stretch/>
        </p:blipFill>
        <p:spPr>
          <a:xfrm>
            <a:off x="6539696" y="2251221"/>
            <a:ext cx="5382227" cy="43967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84E1DB75-69B9-430C-9FFD-AA0C6C050AFC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C1D86CF2-49B0-46C7-8371-68FB97A222A2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="" xmlns:a16="http://schemas.microsoft.com/office/drawing/2014/main" id="{88C7995D-B90C-419C-AEB1-C9520A90821D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8A6AF2-8EAB-4858-AE51-2848DB5D8EE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D053DE15-90F4-41F5-A151-65612BFFA37E}"/>
              </a:ext>
            </a:extLst>
          </p:cNvPr>
          <p:cNvGrpSpPr/>
          <p:nvPr/>
        </p:nvGrpSpPr>
        <p:grpSpPr>
          <a:xfrm flipH="1">
            <a:off x="6302411" y="2424561"/>
            <a:ext cx="203200" cy="1805022"/>
            <a:chOff x="1885109" y="5336408"/>
            <a:chExt cx="298402" cy="1043022"/>
          </a:xfrm>
        </p:grpSpPr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6E87475A-10D4-4C27-A95C-9074F52DD52E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E14255A1-4BDA-4702-836A-3AB783FEC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499" cy="1043022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8533E7CA-36E1-437A-A8FA-460AC1E5085F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053DE15-90F4-41F5-A151-65612BFFA37E}"/>
              </a:ext>
            </a:extLst>
          </p:cNvPr>
          <p:cNvGrpSpPr/>
          <p:nvPr/>
        </p:nvGrpSpPr>
        <p:grpSpPr>
          <a:xfrm>
            <a:off x="1724983" y="2424561"/>
            <a:ext cx="203200" cy="1805022"/>
            <a:chOff x="1885109" y="5336408"/>
            <a:chExt cx="298402" cy="1043022"/>
          </a:xfrm>
        </p:grpSpPr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6E87475A-10D4-4C27-A95C-9074F52DD52E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E14255A1-4BDA-4702-836A-3AB783FEC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499" cy="1043022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8533E7CA-36E1-437A-A8FA-460AC1E5085F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454266" y="2188669"/>
            <a:ext cx="318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</a:t>
            </a:r>
            <a:r>
              <a:rPr lang="en-US" altLang="ko-KR" sz="2000" b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set </a:t>
            </a:r>
            <a:endParaRPr lang="ko-KR" altLang="en-US" sz="2000" b="1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48854" y="2649104"/>
            <a:ext cx="476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∙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2014~2018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서울시 구별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∙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2014~2018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서울시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범죄 발생현황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628393" y="3285679"/>
            <a:ext cx="0" cy="252000"/>
          </a:xfrm>
          <a:prstGeom prst="line">
            <a:avLst/>
          </a:prstGeom>
          <a:ln w="381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473506" y="3285679"/>
            <a:ext cx="0" cy="252000"/>
          </a:xfrm>
          <a:prstGeom prst="line">
            <a:avLst/>
          </a:prstGeom>
          <a:ln w="381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419879" y="3508934"/>
            <a:ext cx="609600" cy="165100"/>
          </a:xfrm>
          <a:prstGeom prst="line">
            <a:avLst/>
          </a:prstGeom>
          <a:ln w="381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4029479" y="3508934"/>
            <a:ext cx="609600" cy="165100"/>
          </a:xfrm>
          <a:prstGeom prst="line">
            <a:avLst/>
          </a:prstGeom>
          <a:ln w="381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974191" y="3222152"/>
            <a:ext cx="214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Bahnschrift SemiBold" panose="020B0502040204020203" pitchFamily="34" charset="0"/>
                <a:ea typeface="나눔스퀘어 Bold" panose="020B0600000101010101" pitchFamily="50" charset="-127"/>
              </a:rPr>
              <a:t>COR</a:t>
            </a:r>
            <a:endParaRPr lang="ko-KR" altLang="en-US" dirty="0">
              <a:latin typeface="Bahnschrift SemiBold" panose="020B05020402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84134" y="3712134"/>
            <a:ext cx="4188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∙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증설로도 범죄가 줄어들지 않는 구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상위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6B5325AE-F2D3-4339-8C1B-C7FC9E9F9D7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8" t="34387" r="-1021" b="33793"/>
          <a:stretch/>
        </p:blipFill>
        <p:spPr>
          <a:xfrm>
            <a:off x="11442914" y="5527292"/>
            <a:ext cx="658091" cy="12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양쪽 모서리가 잘린 사각형 36"/>
          <p:cNvSpPr/>
          <p:nvPr/>
        </p:nvSpPr>
        <p:spPr>
          <a:xfrm rot="16200000">
            <a:off x="-258595" y="3286191"/>
            <a:ext cx="3686788" cy="32384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7591" y="1604717"/>
            <a:ext cx="2912581" cy="36867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D2EC630-7C95-487D-A9EE-8F755F42CE82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5764FD93-F204-4A98-91B8-7EE4AE7E352B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="" xmlns:a16="http://schemas.microsoft.com/office/drawing/2014/main" id="{7CC3927C-4EC8-40AF-8658-BDE9B7DD9E55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78B7F19-87C2-4330-ADE2-F13056AA303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59768"/>
              </p:ext>
            </p:extLst>
          </p:nvPr>
        </p:nvGraphicFramePr>
        <p:xfrm>
          <a:off x="2334572" y="2556588"/>
          <a:ext cx="1252366" cy="23175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523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종로구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영등포구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1131570" algn="l"/>
                        </a:tabLst>
                        <a:defRPr/>
                      </a:pPr>
                      <a:r>
                        <a:rPr lang="en-US" altLang="ko-KR" sz="2000" b="1" kern="1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2000" b="1" kern="1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altLang="ko-KR" sz="2000" b="1" kern="1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양쪽 모서리가 잘린 사각형 23"/>
          <p:cNvSpPr/>
          <p:nvPr/>
        </p:nvSpPr>
        <p:spPr>
          <a:xfrm rot="16200000">
            <a:off x="2684631" y="3239799"/>
            <a:ext cx="4049486" cy="37840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19721" y="1403592"/>
            <a:ext cx="2912581" cy="4049487"/>
          </a:xfrm>
          <a:prstGeom prst="rect">
            <a:avLst/>
          </a:prstGeom>
          <a:solidFill>
            <a:srgbClr val="1C5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양쪽 모서리가 잘린 사각형 27"/>
          <p:cNvSpPr/>
          <p:nvPr/>
        </p:nvSpPr>
        <p:spPr>
          <a:xfrm rot="16200000">
            <a:off x="5591362" y="3222807"/>
            <a:ext cx="4475356" cy="41105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856123" y="1190657"/>
            <a:ext cx="3481088" cy="4475356"/>
          </a:xfrm>
          <a:prstGeom prst="rect">
            <a:avLst/>
          </a:prstGeom>
          <a:solidFill>
            <a:srgbClr val="404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4104C61-B75E-4242-9636-69B867B4ADB2}"/>
              </a:ext>
            </a:extLst>
          </p:cNvPr>
          <p:cNvSpPr/>
          <p:nvPr/>
        </p:nvSpPr>
        <p:spPr>
          <a:xfrm>
            <a:off x="2623666" y="5968590"/>
            <a:ext cx="78997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두 조건을 모두 충족시키는 유일한 지역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용산구</a:t>
            </a:r>
            <a:endParaRPr lang="en-US" altLang="ko-KR" sz="2800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812863" y="1662499"/>
            <a:ext cx="4192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1 .   5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kern="1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발생</a:t>
            </a:r>
            <a:r>
              <a:rPr lang="ko-KR" altLang="en-US" kern="1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율</a:t>
            </a:r>
            <a:r>
              <a:rPr lang="en-US" altLang="ko-KR" kern="1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TOP5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1894508" y="2472120"/>
            <a:ext cx="2199844" cy="0"/>
          </a:xfrm>
          <a:prstGeom prst="line">
            <a:avLst/>
          </a:prstGeom>
          <a:ln w="28575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894508" y="4972110"/>
            <a:ext cx="2199844" cy="0"/>
          </a:xfrm>
          <a:prstGeom prst="line">
            <a:avLst/>
          </a:prstGeom>
          <a:ln w="28575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076090" y="2472120"/>
            <a:ext cx="21998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076090" y="5155208"/>
            <a:ext cx="21998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5076090" y="1533046"/>
            <a:ext cx="4192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en-US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의 </a:t>
            </a:r>
            <a:endParaRPr lang="en-US" altLang="ko-KR" kern="1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범죄예방 효과가 </a:t>
            </a:r>
            <a:endParaRPr lang="en-US" altLang="ko-KR" kern="1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적은 지역구 </a:t>
            </a:r>
            <a:r>
              <a:rPr lang="en-US" altLang="ko-KR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Top 5 </a:t>
            </a:r>
          </a:p>
        </p:txBody>
      </p:sp>
      <p:pic>
        <p:nvPicPr>
          <p:cNvPr id="1026" name="Picture 2" descr="yongsan map ic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683" y="2601159"/>
            <a:ext cx="2816729" cy="2563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324406"/>
              </p:ext>
            </p:extLst>
          </p:nvPr>
        </p:nvGraphicFramePr>
        <p:xfrm>
          <a:off x="5378389" y="2654560"/>
          <a:ext cx="1280160" cy="23175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2000" kern="1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altLang="en-US" sz="2000" kern="1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altLang="ko-KR" sz="2000" kern="1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강북구</a:t>
                      </a:r>
                      <a:endParaRPr lang="ko-KR" sz="1800" kern="100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동대문</a:t>
                      </a:r>
                      <a:r>
                        <a:rPr 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송파구</a:t>
                      </a:r>
                      <a:endParaRPr lang="ko-KR" sz="1800" kern="100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</a:t>
                      </a:r>
                      <a:r>
                        <a:rPr lang="ko-KR" altLang="en-US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</a:t>
                      </a:r>
                      <a:r>
                        <a:rPr 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8372692" y="1452579"/>
            <a:ext cx="2816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강력범죄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발생율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↑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just" latinLnBrk="0">
              <a:spcAft>
                <a:spcPts val="0"/>
              </a:spcAft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en-US" altLang="ko-KR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CCTV</a:t>
            </a:r>
            <a:r>
              <a:rPr lang="ko-KR" altLang="en-US" kern="10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의 범죄예방 효과</a:t>
            </a:r>
            <a:r>
              <a:rPr lang="ko-KR" altLang="en-US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↓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⇒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용산구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선정</a:t>
            </a:r>
          </a:p>
        </p:txBody>
      </p:sp>
    </p:spTree>
    <p:extLst>
      <p:ext uri="{BB962C8B-B14F-4D97-AF65-F5344CB8AC3E}">
        <p14:creationId xmlns:p14="http://schemas.microsoft.com/office/powerpoint/2010/main" val="36390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양쪽 모서리가 잘린 사각형 36"/>
          <p:cNvSpPr/>
          <p:nvPr/>
        </p:nvSpPr>
        <p:spPr>
          <a:xfrm rot="16200000">
            <a:off x="-258595" y="3286191"/>
            <a:ext cx="3686788" cy="32384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07591" y="1604717"/>
            <a:ext cx="2912581" cy="36867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D2EC630-7C95-487D-A9EE-8F755F42CE82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5764FD93-F204-4A98-91B8-7EE4AE7E352B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="" xmlns:a16="http://schemas.microsoft.com/office/drawing/2014/main" id="{7CC3927C-4EC8-40AF-8658-BDE9B7DD9E55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78B7F19-87C2-4330-ADE2-F13056AA303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2334572" y="2556588"/>
          <a:ext cx="1252366" cy="23175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523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종로구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영등포구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1131570" algn="l"/>
                        </a:tabLst>
                        <a:defRPr/>
                      </a:pPr>
                      <a:r>
                        <a:rPr lang="en-US" altLang="ko-KR" sz="2000" kern="1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2000" kern="1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altLang="ko-KR" sz="2000" kern="1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양쪽 모서리가 잘린 사각형 23"/>
          <p:cNvSpPr/>
          <p:nvPr/>
        </p:nvSpPr>
        <p:spPr>
          <a:xfrm rot="16200000">
            <a:off x="2684631" y="3239799"/>
            <a:ext cx="4049486" cy="378401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19721" y="1403592"/>
            <a:ext cx="2912581" cy="4049487"/>
          </a:xfrm>
          <a:prstGeom prst="rect">
            <a:avLst/>
          </a:prstGeom>
          <a:solidFill>
            <a:srgbClr val="1C5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양쪽 모서리가 잘린 사각형 27"/>
          <p:cNvSpPr/>
          <p:nvPr/>
        </p:nvSpPr>
        <p:spPr>
          <a:xfrm rot="16200000">
            <a:off x="5591362" y="3222807"/>
            <a:ext cx="4475356" cy="41105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856123" y="1190657"/>
            <a:ext cx="3481088" cy="4475356"/>
          </a:xfrm>
          <a:prstGeom prst="rect">
            <a:avLst/>
          </a:prstGeom>
          <a:solidFill>
            <a:srgbClr val="404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4104C61-B75E-4242-9636-69B867B4ADB2}"/>
              </a:ext>
            </a:extLst>
          </p:cNvPr>
          <p:cNvSpPr/>
          <p:nvPr/>
        </p:nvSpPr>
        <p:spPr>
          <a:xfrm>
            <a:off x="2623666" y="5968590"/>
            <a:ext cx="78997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두 조건을 모두 충족시키는 유일한 지역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ko-KR" altLang="en-US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용산구</a:t>
            </a:r>
            <a:endParaRPr lang="en-US" altLang="ko-KR" sz="2800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812863" y="1662499"/>
            <a:ext cx="4192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1 .   5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	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발생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TOP5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1894508" y="2472120"/>
            <a:ext cx="2199844" cy="0"/>
          </a:xfrm>
          <a:prstGeom prst="line">
            <a:avLst/>
          </a:prstGeom>
          <a:ln w="28575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894508" y="4972110"/>
            <a:ext cx="2199844" cy="0"/>
          </a:xfrm>
          <a:prstGeom prst="line">
            <a:avLst/>
          </a:prstGeom>
          <a:ln w="28575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076090" y="2472120"/>
            <a:ext cx="21998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076090" y="5155208"/>
            <a:ext cx="21998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5076090" y="1533046"/>
            <a:ext cx="4192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en-US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의 </a:t>
            </a:r>
            <a:endParaRPr lang="en-US" altLang="ko-KR" kern="1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범죄예방 효과가 </a:t>
            </a:r>
            <a:endParaRPr lang="en-US" altLang="ko-KR" kern="1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적은 지역구 </a:t>
            </a:r>
            <a:r>
              <a:rPr lang="en-US" altLang="ko-KR" kern="1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Top 5 </a:t>
            </a:r>
          </a:p>
        </p:txBody>
      </p:sp>
      <p:pic>
        <p:nvPicPr>
          <p:cNvPr id="1026" name="Picture 2" descr="yongsan map ic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03" y="2570679"/>
            <a:ext cx="2816729" cy="2563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5378389" y="2654560"/>
          <a:ext cx="1280160" cy="231755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80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2000" kern="1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altLang="en-US" sz="2000" kern="100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altLang="ko-KR" sz="2000" kern="100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강북구</a:t>
                      </a:r>
                      <a:endParaRPr lang="ko-KR" sz="1800" kern="100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동대문</a:t>
                      </a:r>
                      <a:r>
                        <a:rPr 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송파구</a:t>
                      </a:r>
                      <a:endParaRPr lang="ko-KR" sz="1800" kern="100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</a:t>
                      </a:r>
                      <a:r>
                        <a:rPr lang="ko-KR" altLang="en-US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</a:t>
                      </a:r>
                      <a:r>
                        <a:rPr lang="ko-KR" sz="1800" kern="100" dirty="0">
                          <a:solidFill>
                            <a:schemeClr val="bg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endParaRPr lang="ko-KR" sz="1800" kern="100" dirty="0">
                        <a:solidFill>
                          <a:schemeClr val="bg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8372692" y="1452579"/>
            <a:ext cx="2816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강력범죄률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↑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범죄억제력 ↓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⇒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용산구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선정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F6D33D6-0A88-4A84-A118-73EE331F4586}"/>
              </a:ext>
            </a:extLst>
          </p:cNvPr>
          <p:cNvSpPr/>
          <p:nvPr/>
        </p:nvSpPr>
        <p:spPr>
          <a:xfrm>
            <a:off x="3096" y="1067357"/>
            <a:ext cx="12188904" cy="4598656"/>
          </a:xfrm>
          <a:prstGeom prst="rect">
            <a:avLst/>
          </a:prstGeom>
          <a:solidFill>
            <a:srgbClr val="222A35">
              <a:alpha val="88000"/>
            </a:srgbClr>
          </a:solidFill>
          <a:ln>
            <a:solidFill>
              <a:schemeClr val="dk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ln w="0"/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용산구 내 </a:t>
            </a:r>
            <a:r>
              <a:rPr lang="ko-KR" altLang="en-US" sz="3200" dirty="0" smtClean="0">
                <a:ln w="0"/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안심귀가 소외 </a:t>
            </a:r>
            <a:r>
              <a:rPr lang="ko-KR" altLang="en-US" sz="3200" dirty="0">
                <a:ln w="0"/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구역</a:t>
            </a:r>
            <a:r>
              <a:rPr lang="ko-KR" altLang="en-US" sz="3200" dirty="0">
                <a:ln w="0"/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ko-KR" altLang="en-US" sz="2800" dirty="0">
                <a:ln w="0"/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어디일까</a:t>
            </a:r>
            <a:r>
              <a:rPr lang="en-US" altLang="ko-KR" sz="2800" dirty="0">
                <a:ln w="0"/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pPr algn="ctr"/>
            <a:endParaRPr lang="en-US" altLang="ko-KR" sz="2800" dirty="0">
              <a:ln w="0"/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800" dirty="0">
                <a:ln w="0"/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소외 구역을 찾아 </a:t>
            </a:r>
            <a:r>
              <a:rPr lang="ko-KR" altLang="en-US" sz="3200" dirty="0">
                <a:ln w="0"/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정확한 순찰 루트</a:t>
            </a:r>
            <a:r>
              <a:rPr lang="ko-KR" altLang="en-US" sz="3200" dirty="0">
                <a:ln w="0"/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ko-KR" altLang="en-US" sz="2800" dirty="0">
                <a:ln w="0"/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제안하자</a:t>
            </a:r>
            <a:r>
              <a:rPr lang="en-US" altLang="ko-KR" sz="2800" dirty="0">
                <a:ln w="0"/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54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69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3. </a:t>
            </a:r>
            <a:r>
              <a:rPr lang="ko-KR" altLang="en-US" sz="32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분석결과</a:t>
            </a:r>
            <a:endParaRPr lang="en-US" altLang="ko-KR" sz="32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2278189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9171E519-28A9-42EE-9F48-76FF0D0D35A9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4B1D28-A2FF-4871-B4D1-406FFCE8E4B9}"/>
              </a:ext>
            </a:extLst>
          </p:cNvPr>
          <p:cNvSpPr txBox="1"/>
          <p:nvPr/>
        </p:nvSpPr>
        <p:spPr>
          <a:xfrm>
            <a:off x="7364185" y="2357431"/>
            <a:ext cx="36553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최적 </a:t>
            </a:r>
            <a:r>
              <a:rPr lang="ko-KR" altLang="en-US" sz="2800" spc="-150" dirty="0" err="1">
                <a:latin typeface="DX방탄고딕" panose="02020600000000000000" pitchFamily="18" charset="-127"/>
                <a:ea typeface="DX방탄고딕" panose="02020600000000000000" pitchFamily="18" charset="-127"/>
              </a:rPr>
              <a:t>순찰지</a:t>
            </a: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1</a:t>
            </a: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안</a:t>
            </a:r>
            <a:endParaRPr lang="en-US" altLang="ko-KR" sz="28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최적 </a:t>
            </a:r>
            <a:r>
              <a:rPr lang="ko-KR" altLang="en-US" sz="2800" spc="-150" dirty="0" err="1">
                <a:latin typeface="DX방탄고딕" panose="02020600000000000000" pitchFamily="18" charset="-127"/>
                <a:ea typeface="DX방탄고딕" panose="02020600000000000000" pitchFamily="18" charset="-127"/>
              </a:rPr>
              <a:t>순찰지</a:t>
            </a: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2</a:t>
            </a: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안 </a:t>
            </a:r>
            <a:endParaRPr lang="en-US" altLang="ko-KR" sz="28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94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463041" cy="6858000"/>
            <a:chOff x="-1" y="0"/>
            <a:chExt cx="1463041" cy="6858000"/>
          </a:xfrm>
        </p:grpSpPr>
        <p:sp>
          <p:nvSpPr>
            <p:cNvPr id="8" name="직사각형 7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3048000"/>
              <a:ext cx="1463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4998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용산구 내 </a:t>
            </a:r>
            <a:r>
              <a:rPr lang="ko-KR" altLang="en-US" sz="2400" b="1" kern="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안심 귀갓길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소외 구역 찾기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D2EC630-7C95-487D-A9EE-8F755F42CE82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5764FD93-F204-4A98-91B8-7EE4AE7E352B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="" xmlns:a16="http://schemas.microsoft.com/office/drawing/2014/main" id="{7CC3927C-4EC8-40AF-8658-BDE9B7DD9E55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78B7F19-87C2-4330-ADE2-F13056AA303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="" xmlns:a16="http://schemas.microsoft.com/office/drawing/2014/main" id="{44B0258D-E997-4D56-A118-184251D1B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197" y="2608715"/>
            <a:ext cx="4891586" cy="4171589"/>
          </a:xfrm>
          <a:prstGeom prst="rect">
            <a:avLst/>
          </a:prstGeom>
        </p:spPr>
      </p:pic>
      <p:pic>
        <p:nvPicPr>
          <p:cNvPr id="1026" name="Picture 2" descr="여성안전지킴이집에 대한 이미지 검색결과">
            <a:extLst>
              <a:ext uri="{FF2B5EF4-FFF2-40B4-BE49-F238E27FC236}">
                <a16:creationId xmlns="" xmlns:a16="http://schemas.microsoft.com/office/drawing/2014/main" id="{3D19E124-8B4A-4F7E-B157-C003D4055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938" y="1524000"/>
            <a:ext cx="3682640" cy="46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extLst>
              <a:ext uri="{FF2B5EF4-FFF2-40B4-BE49-F238E27FC236}">
                <a16:creationId xmlns="" xmlns:a16="http://schemas.microsoft.com/office/drawing/2014/main" id="{C0A15BC6-69F4-4FB8-B73D-02CF69823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529" y="2923487"/>
            <a:ext cx="2531226" cy="23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699895A1-6F18-4ACE-803C-408FB5E57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801538"/>
              </p:ext>
            </p:extLst>
          </p:nvPr>
        </p:nvGraphicFramePr>
        <p:xfrm>
          <a:off x="6656814" y="2171996"/>
          <a:ext cx="4090025" cy="40142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02037">
                  <a:extLst>
                    <a:ext uri="{9D8B030D-6E8A-4147-A177-3AD203B41FA5}">
                      <a16:colId xmlns="" xmlns:a16="http://schemas.microsoft.com/office/drawing/2014/main" val="2040108798"/>
                    </a:ext>
                  </a:extLst>
                </a:gridCol>
                <a:gridCol w="2787988">
                  <a:extLst>
                    <a:ext uri="{9D8B030D-6E8A-4147-A177-3AD203B41FA5}">
                      <a16:colId xmlns="" xmlns:a16="http://schemas.microsoft.com/office/drawing/2014/main" val="2655692853"/>
                    </a:ext>
                  </a:extLst>
                </a:gridCol>
              </a:tblGrid>
              <a:tr h="44602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경찰서</a:t>
                      </a:r>
                      <a:endParaRPr lang="ko-KR" sz="15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altLang="en-US" sz="15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관할 여성안전지킴이집 </a:t>
                      </a:r>
                      <a:r>
                        <a:rPr lang="ko-KR" altLang="en-US" sz="1500" kern="12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갯수</a:t>
                      </a:r>
                      <a:endParaRPr lang="ko-KR" sz="15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933520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보광파출소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53609209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용산역파출소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759682291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용중지구대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6887129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원효지구대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13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66628821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이촌파출소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047412472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이태원파출소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06122035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한강로파출소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61806453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한남파출소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23212110"/>
                  </a:ext>
                </a:extLst>
              </a:tr>
            </a:tbl>
          </a:graphicData>
        </a:graphic>
      </p:graphicFrame>
      <p:sp>
        <p:nvSpPr>
          <p:cNvPr id="32" name="아래쪽 화살표 31"/>
          <p:cNvSpPr/>
          <p:nvPr/>
        </p:nvSpPr>
        <p:spPr>
          <a:xfrm>
            <a:off x="3764975" y="4179113"/>
            <a:ext cx="573699" cy="562453"/>
          </a:xfrm>
          <a:prstGeom prst="down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275101" y="4972110"/>
            <a:ext cx="3518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spcAft>
                <a:spcPts val="0"/>
              </a:spcAft>
            </a:pPr>
            <a:r>
              <a:rPr lang="en-US" altLang="ko-KR" sz="2800" kern="1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“ </a:t>
            </a:r>
            <a:r>
              <a:rPr lang="ko-KR" altLang="en-US" sz="2800" kern="1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치안 소외 구역 도출 </a:t>
            </a:r>
            <a:r>
              <a:rPr lang="en-US" altLang="ko-KR" sz="2800" kern="1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“</a:t>
            </a:r>
            <a:endParaRPr lang="en-US" altLang="ko-KR" sz="2800" kern="1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EF1EFDB7-4673-4B4C-BDDA-F854C3C556AA}"/>
              </a:ext>
            </a:extLst>
          </p:cNvPr>
          <p:cNvGrpSpPr/>
          <p:nvPr/>
        </p:nvGrpSpPr>
        <p:grpSpPr>
          <a:xfrm>
            <a:off x="1773522" y="1219233"/>
            <a:ext cx="9231003" cy="400110"/>
            <a:chOff x="1947863" y="1103620"/>
            <a:chExt cx="9231003" cy="400110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1016AC0A-9B52-4EA3-B2D6-DC50DD75DFF4}"/>
                </a:ext>
              </a:extLst>
            </p:cNvPr>
            <p:cNvSpPr/>
            <p:nvPr/>
          </p:nvSpPr>
          <p:spPr>
            <a:xfrm>
              <a:off x="1947863" y="1103620"/>
              <a:ext cx="8973318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147C5ED8-DA89-4E10-A35B-865CE4A519FB}"/>
                </a:ext>
              </a:extLst>
            </p:cNvPr>
            <p:cNvSpPr/>
            <p:nvPr/>
          </p:nvSpPr>
          <p:spPr>
            <a:xfrm>
              <a:off x="1969567" y="1103620"/>
              <a:ext cx="92092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제안 </a:t>
              </a:r>
              <a:r>
                <a:rPr lang="en-US" altLang="ko-KR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1. </a:t>
              </a: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각 경찰서가 관할하고 있는 방범 구역 시각화 </a:t>
              </a:r>
              <a:r>
                <a:rPr lang="en-US" altLang="ko-KR" sz="2000" kern="100" spc="-15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</a:t>
              </a:r>
              <a:r>
                <a:rPr lang="en-US" altLang="ko-KR" sz="2000" kern="100" spc="-15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방범 구역에 포함되지 않는 곳</a:t>
              </a:r>
              <a:endParaRPr lang="en-US" altLang="ko-KR" sz="20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20367" y="2599112"/>
            <a:ext cx="4879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spcAft>
                <a:spcPts val="0"/>
              </a:spcAft>
            </a:pPr>
            <a:r>
              <a:rPr lang="ko-KR" altLang="en-US" sz="2400" kern="1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여성 안심 </a:t>
            </a:r>
            <a:r>
              <a:rPr lang="ko-KR" altLang="en-US" sz="2400" kern="1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지킴이집</a:t>
            </a:r>
            <a:r>
              <a:rPr lang="ko-KR" altLang="en-US" sz="2400" kern="1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위치 데이터</a:t>
            </a:r>
            <a:endParaRPr lang="en-US" altLang="ko-KR" sz="2400" kern="1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  <a:p>
            <a:pPr lvl="0" algn="ctr" latinLnBrk="0">
              <a:spcAft>
                <a:spcPts val="0"/>
              </a:spcAft>
            </a:pPr>
            <a:r>
              <a:rPr lang="en-US" altLang="ko-KR" sz="2400" kern="1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&amp;</a:t>
            </a:r>
          </a:p>
          <a:p>
            <a:pPr lvl="0" algn="ctr" latinLnBrk="0">
              <a:spcAft>
                <a:spcPts val="0"/>
              </a:spcAft>
            </a:pPr>
            <a:r>
              <a:rPr lang="ko-KR" altLang="en-US" sz="2400" kern="1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경찰서</a:t>
            </a:r>
            <a:r>
              <a:rPr lang="en-US" altLang="ko-KR" sz="2400" kern="1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위치 데이터 </a:t>
            </a:r>
            <a:endParaRPr lang="en-US" altLang="ko-KR" sz="2400" kern="1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5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463041" cy="6858000"/>
            <a:chOff x="-1" y="0"/>
            <a:chExt cx="1463041" cy="6858000"/>
          </a:xfrm>
        </p:grpSpPr>
        <p:sp>
          <p:nvSpPr>
            <p:cNvPr id="8" name="직사각형 7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3048000"/>
              <a:ext cx="1463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4998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용산구 내 </a:t>
            </a:r>
            <a:r>
              <a:rPr lang="ko-KR" altLang="en-US" sz="2400" b="1" kern="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안심 귀갓길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소외 구역 찾기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D2EC630-7C95-487D-A9EE-8F755F42CE82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5764FD93-F204-4A98-91B8-7EE4AE7E352B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="" xmlns:a16="http://schemas.microsoft.com/office/drawing/2014/main" id="{7CC3927C-4EC8-40AF-8658-BDE9B7DD9E55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78B7F19-87C2-4330-ADE2-F13056AA303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="" xmlns:a16="http://schemas.microsoft.com/office/drawing/2014/main" id="{44B0258D-E997-4D56-A118-184251D1B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197" y="2608715"/>
            <a:ext cx="4891586" cy="4171589"/>
          </a:xfrm>
          <a:prstGeom prst="rect">
            <a:avLst/>
          </a:prstGeom>
        </p:spPr>
      </p:pic>
      <p:pic>
        <p:nvPicPr>
          <p:cNvPr id="1026" name="Picture 2" descr="여성안전지킴이집에 대한 이미지 검색결과">
            <a:extLst>
              <a:ext uri="{FF2B5EF4-FFF2-40B4-BE49-F238E27FC236}">
                <a16:creationId xmlns="" xmlns:a16="http://schemas.microsoft.com/office/drawing/2014/main" id="{3D19E124-8B4A-4F7E-B157-C003D4055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938" y="1524000"/>
            <a:ext cx="3682640" cy="46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extLst>
              <a:ext uri="{FF2B5EF4-FFF2-40B4-BE49-F238E27FC236}">
                <a16:creationId xmlns="" xmlns:a16="http://schemas.microsoft.com/office/drawing/2014/main" id="{C0A15BC6-69F4-4FB8-B73D-02CF69823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529" y="2923487"/>
            <a:ext cx="2531226" cy="23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표 25">
            <a:extLst>
              <a:ext uri="{FF2B5EF4-FFF2-40B4-BE49-F238E27FC236}">
                <a16:creationId xmlns="" xmlns:a16="http://schemas.microsoft.com/office/drawing/2014/main" id="{699895A1-6F18-4ACE-803C-408FB5E57B51}"/>
              </a:ext>
            </a:extLst>
          </p:cNvPr>
          <p:cNvGraphicFramePr>
            <a:graphicFrameLocks noGrp="1"/>
          </p:cNvGraphicFramePr>
          <p:nvPr/>
        </p:nvGraphicFramePr>
        <p:xfrm>
          <a:off x="6656814" y="2171996"/>
          <a:ext cx="4090025" cy="40142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02037">
                  <a:extLst>
                    <a:ext uri="{9D8B030D-6E8A-4147-A177-3AD203B41FA5}">
                      <a16:colId xmlns="" xmlns:a16="http://schemas.microsoft.com/office/drawing/2014/main" val="2040108798"/>
                    </a:ext>
                  </a:extLst>
                </a:gridCol>
                <a:gridCol w="2787988">
                  <a:extLst>
                    <a:ext uri="{9D8B030D-6E8A-4147-A177-3AD203B41FA5}">
                      <a16:colId xmlns="" xmlns:a16="http://schemas.microsoft.com/office/drawing/2014/main" val="2655692853"/>
                    </a:ext>
                  </a:extLst>
                </a:gridCol>
              </a:tblGrid>
              <a:tr h="44602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경찰서</a:t>
                      </a:r>
                      <a:endParaRPr lang="ko-KR" sz="15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altLang="en-US" sz="1500" kern="12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관할 여성안전지킴이집 </a:t>
                      </a:r>
                      <a:r>
                        <a:rPr lang="ko-KR" altLang="en-US" sz="1500" kern="12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갯수</a:t>
                      </a:r>
                      <a:endParaRPr lang="ko-KR" sz="15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933520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보광파출소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53609209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용산역파출소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759682291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용중지구대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6887129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원효지구대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13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66628821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이촌파출소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047412472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이태원파출소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06122035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한강로파출소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61806453"/>
                  </a:ext>
                </a:extLst>
              </a:tr>
              <a:tr h="446026">
                <a:tc>
                  <a:txBody>
                    <a:bodyPr/>
                    <a:lstStyle/>
                    <a:p>
                      <a:pPr marL="0" lvl="0" indent="0" algn="ctr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ko-KR" altLang="en-US" sz="1500" kern="100" dirty="0" err="1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한남파출소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altLang="ko-KR" sz="15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5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23212110"/>
                  </a:ext>
                </a:extLst>
              </a:tr>
            </a:tbl>
          </a:graphicData>
        </a:graphic>
      </p:graphicFrame>
      <p:sp>
        <p:nvSpPr>
          <p:cNvPr id="32" name="아래쪽 화살표 31"/>
          <p:cNvSpPr/>
          <p:nvPr/>
        </p:nvSpPr>
        <p:spPr>
          <a:xfrm>
            <a:off x="3764975" y="4179113"/>
            <a:ext cx="573699" cy="562453"/>
          </a:xfrm>
          <a:prstGeom prst="down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499521" y="4972110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spcAft>
                <a:spcPts val="0"/>
              </a:spcAft>
            </a:pPr>
            <a:r>
              <a:rPr lang="ko-KR" altLang="en-US" sz="2800" kern="1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치안 소외 구역 도출</a:t>
            </a:r>
            <a:endParaRPr lang="en-US" altLang="ko-KR" sz="2800" kern="1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EF1EFDB7-4673-4B4C-BDDA-F854C3C556AA}"/>
              </a:ext>
            </a:extLst>
          </p:cNvPr>
          <p:cNvGrpSpPr/>
          <p:nvPr/>
        </p:nvGrpSpPr>
        <p:grpSpPr>
          <a:xfrm>
            <a:off x="1773522" y="1219233"/>
            <a:ext cx="9231003" cy="400110"/>
            <a:chOff x="1947863" y="1103620"/>
            <a:chExt cx="9231003" cy="400110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1016AC0A-9B52-4EA3-B2D6-DC50DD75DFF4}"/>
                </a:ext>
              </a:extLst>
            </p:cNvPr>
            <p:cNvSpPr/>
            <p:nvPr/>
          </p:nvSpPr>
          <p:spPr>
            <a:xfrm>
              <a:off x="1947863" y="1103620"/>
              <a:ext cx="8973318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147C5ED8-DA89-4E10-A35B-865CE4A519FB}"/>
                </a:ext>
              </a:extLst>
            </p:cNvPr>
            <p:cNvSpPr/>
            <p:nvPr/>
          </p:nvSpPr>
          <p:spPr>
            <a:xfrm>
              <a:off x="1969567" y="1103620"/>
              <a:ext cx="92092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제안 </a:t>
              </a:r>
              <a:r>
                <a:rPr lang="en-US" altLang="ko-KR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1. </a:t>
              </a: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각 경찰서가 관할하고 있는 방범 구역 시각화 </a:t>
              </a:r>
              <a:r>
                <a:rPr lang="en-US" altLang="ko-KR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-&gt; </a:t>
              </a: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방범 구역에 포함되지 않는 곳</a:t>
              </a:r>
              <a:endParaRPr lang="en-US" altLang="ko-KR" sz="20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20367" y="2599112"/>
            <a:ext cx="4879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spcAft>
                <a:spcPts val="0"/>
              </a:spcAft>
            </a:pPr>
            <a:r>
              <a:rPr lang="ko-KR" altLang="en-US" sz="2400" kern="1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여성 안심 </a:t>
            </a:r>
            <a:r>
              <a:rPr lang="ko-KR" altLang="en-US" sz="2400" kern="100" spc="-15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지킴이집</a:t>
            </a:r>
            <a:r>
              <a:rPr lang="ko-KR" altLang="en-US" sz="2400" kern="100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위치 데이터</a:t>
            </a:r>
            <a:endParaRPr lang="en-US" altLang="ko-KR" sz="2400" kern="1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  <a:p>
            <a:pPr lvl="0" algn="ctr" latinLnBrk="0">
              <a:spcAft>
                <a:spcPts val="0"/>
              </a:spcAft>
            </a:pPr>
            <a:r>
              <a:rPr lang="en-US" altLang="ko-KR" sz="2400" kern="1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&amp;</a:t>
            </a:r>
          </a:p>
          <a:p>
            <a:pPr lvl="0" algn="ctr" latinLnBrk="0">
              <a:spcAft>
                <a:spcPts val="0"/>
              </a:spcAft>
            </a:pPr>
            <a:r>
              <a:rPr lang="ko-KR" altLang="en-US" sz="2400" kern="1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경찰서</a:t>
            </a:r>
            <a:r>
              <a:rPr lang="en-US" altLang="ko-KR" sz="2400" kern="1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위치 데이터 </a:t>
            </a:r>
            <a:endParaRPr lang="en-US" altLang="ko-KR" sz="2400" kern="1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2FE9F0A-32DF-4C43-B749-2DC9607F1939}"/>
              </a:ext>
            </a:extLst>
          </p:cNvPr>
          <p:cNvSpPr/>
          <p:nvPr/>
        </p:nvSpPr>
        <p:spPr>
          <a:xfrm>
            <a:off x="0" y="1219232"/>
            <a:ext cx="12188904" cy="4556727"/>
          </a:xfrm>
          <a:prstGeom prst="rect">
            <a:avLst/>
          </a:prstGeom>
          <a:solidFill>
            <a:srgbClr val="222A3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74DC857-A9DF-4491-AE07-A4DB518A5E03}"/>
              </a:ext>
            </a:extLst>
          </p:cNvPr>
          <p:cNvSpPr/>
          <p:nvPr/>
        </p:nvSpPr>
        <p:spPr>
          <a:xfrm>
            <a:off x="6533799" y="2884267"/>
            <a:ext cx="494192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en-US" altLang="ko-KR" sz="2800" kern="100" spc="-15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“ </a:t>
            </a:r>
            <a:r>
              <a:rPr lang="ko-KR" altLang="en-US" sz="2800" kern="100" spc="-150" dirty="0" err="1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여성안심지킴이집이란</a:t>
            </a:r>
            <a:r>
              <a:rPr lang="en-US" altLang="ko-KR" sz="2800" kern="100" spc="-15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? “</a:t>
            </a:r>
            <a:endParaRPr lang="en-US" altLang="ko-KR" sz="2800" kern="100" spc="-150" dirty="0">
              <a:solidFill>
                <a:srgbClr val="00B0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spc="-1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   </a:t>
            </a:r>
            <a:r>
              <a:rPr lang="en-US" altLang="ko-KR" kern="100" spc="-1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:  </a:t>
            </a:r>
            <a:r>
              <a:rPr lang="ko-KR" altLang="en-US" kern="100" spc="-1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여성이 </a:t>
            </a:r>
            <a:r>
              <a:rPr lang="ko-KR" altLang="en-US" kern="1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위급한 </a:t>
            </a:r>
            <a:r>
              <a:rPr lang="ko-KR" altLang="en-US" kern="100" spc="-1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상황에</a:t>
            </a:r>
            <a:endParaRPr lang="en-US" altLang="ko-KR" kern="100" spc="-15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en-US" altLang="ko-KR" kern="1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spc="-1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     </a:t>
            </a:r>
            <a:r>
              <a:rPr lang="ko-KR" altLang="en-US" kern="100" spc="-1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대피할 </a:t>
            </a:r>
            <a:r>
              <a:rPr lang="ko-KR" altLang="en-US" kern="1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수 있도록 하는 </a:t>
            </a:r>
            <a:r>
              <a:rPr lang="ko-KR" altLang="en-US" kern="100" spc="-1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곳으로</a:t>
            </a:r>
            <a:endParaRPr lang="en-US" altLang="ko-KR" kern="100" spc="-150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en-US" altLang="ko-KR" kern="1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spc="-1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     </a:t>
            </a:r>
            <a:r>
              <a:rPr lang="ko-KR" altLang="en-US" kern="100" spc="-1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경찰 </a:t>
            </a:r>
            <a:r>
              <a:rPr lang="ko-KR" altLang="en-US" kern="100" spc="-15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긴급출동 가능 범위 내의 편의점에서 운영 </a:t>
            </a:r>
            <a:r>
              <a:rPr lang="ko-KR" altLang="en-US" kern="100" spc="-150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중</a:t>
            </a:r>
            <a:endParaRPr lang="en-US" altLang="ko-KR" kern="100" spc="-15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5" name="Picture 6" descr="여성안전지킴이집에 대한 이미지 검색결과">
            <a:extLst>
              <a:ext uri="{FF2B5EF4-FFF2-40B4-BE49-F238E27FC236}">
                <a16:creationId xmlns="" xmlns:a16="http://schemas.microsoft.com/office/drawing/2014/main" id="{77484690-7F47-4229-A63E-F8836520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597" y="1530561"/>
            <a:ext cx="4100210" cy="3888318"/>
          </a:xfrm>
          <a:prstGeom prst="rect">
            <a:avLst/>
          </a:prstGeom>
          <a:noFill/>
          <a:effectLst>
            <a:softEdge rad="215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97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1" y="0"/>
            <a:ext cx="1463041" cy="6858000"/>
            <a:chOff x="-1" y="0"/>
            <a:chExt cx="1463041" cy="6858000"/>
          </a:xfrm>
        </p:grpSpPr>
        <p:sp>
          <p:nvSpPr>
            <p:cNvPr id="8" name="직사각형 7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3048000"/>
              <a:ext cx="1463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6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4998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용산구 내 </a:t>
            </a:r>
            <a:r>
              <a:rPr lang="ko-KR" altLang="en-US" sz="2400" b="1" kern="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안심 귀갓길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소외 구역 찾기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D2EC630-7C95-487D-A9EE-8F755F42CE82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5764FD93-F204-4A98-91B8-7EE4AE7E352B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="" xmlns:a16="http://schemas.microsoft.com/office/drawing/2014/main" id="{7CC3927C-4EC8-40AF-8658-BDE9B7DD9E55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78B7F19-87C2-4330-ADE2-F13056AA303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pic>
        <p:nvPicPr>
          <p:cNvPr id="1026" name="Picture 2" descr="여성안전지킴이집에 대한 이미지 검색결과">
            <a:extLst>
              <a:ext uri="{FF2B5EF4-FFF2-40B4-BE49-F238E27FC236}">
                <a16:creationId xmlns="" xmlns:a16="http://schemas.microsoft.com/office/drawing/2014/main" id="{3D19E124-8B4A-4F7E-B157-C003D4055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938" y="1524000"/>
            <a:ext cx="3682640" cy="46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extLst>
              <a:ext uri="{FF2B5EF4-FFF2-40B4-BE49-F238E27FC236}">
                <a16:creationId xmlns="" xmlns:a16="http://schemas.microsoft.com/office/drawing/2014/main" id="{C0A15BC6-69F4-4FB8-B73D-02CF69823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529" y="2923487"/>
            <a:ext cx="2531226" cy="23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C37D68C7-9F7E-4F57-A39A-97B4F590861C}"/>
              </a:ext>
            </a:extLst>
          </p:cNvPr>
          <p:cNvGrpSpPr/>
          <p:nvPr/>
        </p:nvGrpSpPr>
        <p:grpSpPr>
          <a:xfrm>
            <a:off x="1736097" y="1893217"/>
            <a:ext cx="4777118" cy="4152482"/>
            <a:chOff x="1912802" y="1754832"/>
            <a:chExt cx="4975564" cy="4243206"/>
          </a:xfrm>
        </p:grpSpPr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150978DB-B1AD-49C6-B8AC-BA3553E9AA74}"/>
                </a:ext>
              </a:extLst>
            </p:cNvPr>
            <p:cNvGrpSpPr/>
            <p:nvPr/>
          </p:nvGrpSpPr>
          <p:grpSpPr>
            <a:xfrm>
              <a:off x="1912802" y="1754832"/>
              <a:ext cx="4975564" cy="4243206"/>
              <a:chOff x="2042342" y="2139606"/>
              <a:chExt cx="4975564" cy="424320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="" xmlns:a16="http://schemas.microsoft.com/office/drawing/2014/main" id="{2C2C642A-04B7-4DBC-BA5C-B2C22E4B2DF9}"/>
                  </a:ext>
                </a:extLst>
              </p:cNvPr>
              <p:cNvGrpSpPr/>
              <p:nvPr/>
            </p:nvGrpSpPr>
            <p:grpSpPr>
              <a:xfrm>
                <a:off x="2042342" y="2139606"/>
                <a:ext cx="4975564" cy="4243206"/>
                <a:chOff x="2042342" y="2103109"/>
                <a:chExt cx="4975564" cy="4243206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="" xmlns:a16="http://schemas.microsoft.com/office/drawing/2014/main" id="{1C48B681-CF6F-4971-A6C8-F0DF7851973F}"/>
                    </a:ext>
                  </a:extLst>
                </p:cNvPr>
                <p:cNvGrpSpPr/>
                <p:nvPr/>
              </p:nvGrpSpPr>
              <p:grpSpPr>
                <a:xfrm>
                  <a:off x="2042342" y="2103109"/>
                  <a:ext cx="4975564" cy="4243206"/>
                  <a:chOff x="2042342" y="2103109"/>
                  <a:chExt cx="4975564" cy="4243206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="" xmlns:a16="http://schemas.microsoft.com/office/drawing/2014/main" id="{EB267DE1-F6BE-4A59-9B4A-9DEEE8960E05}"/>
                      </a:ext>
                    </a:extLst>
                  </p:cNvPr>
                  <p:cNvGrpSpPr/>
                  <p:nvPr/>
                </p:nvGrpSpPr>
                <p:grpSpPr>
                  <a:xfrm>
                    <a:off x="2042342" y="2103109"/>
                    <a:ext cx="4975564" cy="4243206"/>
                    <a:chOff x="2042342" y="2103109"/>
                    <a:chExt cx="4975564" cy="4243206"/>
                  </a:xfrm>
                </p:grpSpPr>
                <p:grpSp>
                  <p:nvGrpSpPr>
                    <p:cNvPr id="12" name="그룹 11">
                      <a:extLst>
                        <a:ext uri="{FF2B5EF4-FFF2-40B4-BE49-F238E27FC236}">
                          <a16:creationId xmlns="" xmlns:a16="http://schemas.microsoft.com/office/drawing/2014/main" id="{5C9BADE8-E194-474C-9108-2DA929F8CF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42342" y="2103109"/>
                      <a:ext cx="4975564" cy="4243206"/>
                      <a:chOff x="1779198" y="2148829"/>
                      <a:chExt cx="4975564" cy="4243206"/>
                    </a:xfrm>
                  </p:grpSpPr>
                  <p:grpSp>
                    <p:nvGrpSpPr>
                      <p:cNvPr id="10" name="그룹 9">
                        <a:extLst>
                          <a:ext uri="{FF2B5EF4-FFF2-40B4-BE49-F238E27FC236}">
                            <a16:creationId xmlns="" xmlns:a16="http://schemas.microsoft.com/office/drawing/2014/main" id="{7E6231F3-7430-44C4-9059-A902A0BFFB1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9198" y="2148829"/>
                        <a:ext cx="4975564" cy="4243206"/>
                        <a:chOff x="1779198" y="2148829"/>
                        <a:chExt cx="4975564" cy="4243206"/>
                      </a:xfrm>
                    </p:grpSpPr>
                    <p:pic>
                      <p:nvPicPr>
                        <p:cNvPr id="9" name="그림 8" descr="텍스트, 지도이(가) 표시된 사진&#10;&#10;자동 생성된 설명">
                          <a:extLst>
                            <a:ext uri="{FF2B5EF4-FFF2-40B4-BE49-F238E27FC236}">
                              <a16:creationId xmlns="" xmlns:a16="http://schemas.microsoft.com/office/drawing/2014/main" id="{44B0258D-E997-4D56-A118-184251D1BEF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79198" y="2148829"/>
                          <a:ext cx="4975564" cy="424320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" name="화살표: 오른쪽 1">
                          <a:extLst>
                            <a:ext uri="{FF2B5EF4-FFF2-40B4-BE49-F238E27FC236}">
                              <a16:creationId xmlns="" xmlns:a16="http://schemas.microsoft.com/office/drawing/2014/main" id="{0073468C-9F0F-493B-9072-5646B607C7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898979">
                          <a:off x="4088619" y="3576401"/>
                          <a:ext cx="845285" cy="265363"/>
                        </a:xfrm>
                        <a:prstGeom prst="rightArrow">
                          <a:avLst>
                            <a:gd name="adj1" fmla="val 18952"/>
                            <a:gd name="adj2" fmla="val 27646"/>
                          </a:avLst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sp>
                      <p:nvSpPr>
                        <p:cNvPr id="20" name="화살표: 오른쪽 19">
                          <a:extLst>
                            <a:ext uri="{FF2B5EF4-FFF2-40B4-BE49-F238E27FC236}">
                              <a16:creationId xmlns="" xmlns:a16="http://schemas.microsoft.com/office/drawing/2014/main" id="{50D94A4C-FB3D-4BCF-9237-4C701DD95C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731345">
                          <a:off x="4856499" y="4620596"/>
                          <a:ext cx="549384" cy="265363"/>
                        </a:xfrm>
                        <a:prstGeom prst="rightArrow">
                          <a:avLst>
                            <a:gd name="adj1" fmla="val 18952"/>
                            <a:gd name="adj2" fmla="val 27646"/>
                          </a:avLst>
                        </a:prstGeom>
                        <a:solidFill>
                          <a:srgbClr val="FF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</p:grpSp>
                  <p:sp>
                    <p:nvSpPr>
                      <p:cNvPr id="21" name="화살표: 오른쪽 20">
                        <a:extLst>
                          <a:ext uri="{FF2B5EF4-FFF2-40B4-BE49-F238E27FC236}">
                            <a16:creationId xmlns="" xmlns:a16="http://schemas.microsoft.com/office/drawing/2014/main" id="{61C7354E-A95E-4018-BAD5-72D89DD08245}"/>
                          </a:ext>
                        </a:extLst>
                      </p:cNvPr>
                      <p:cNvSpPr/>
                      <p:nvPr/>
                    </p:nvSpPr>
                    <p:spPr>
                      <a:xfrm rot="14050394">
                        <a:off x="5371080" y="4969867"/>
                        <a:ext cx="326589" cy="265363"/>
                      </a:xfrm>
                      <a:prstGeom prst="rightArrow">
                        <a:avLst>
                          <a:gd name="adj1" fmla="val 18952"/>
                          <a:gd name="adj2" fmla="val 27646"/>
                        </a:avLst>
                      </a:prstGeom>
                      <a:solidFill>
                        <a:srgbClr val="FF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24" name="화살표: 오른쪽 23">
                      <a:extLst>
                        <a:ext uri="{FF2B5EF4-FFF2-40B4-BE49-F238E27FC236}">
                          <a16:creationId xmlns="" xmlns:a16="http://schemas.microsoft.com/office/drawing/2014/main" id="{44A82881-0739-4D60-B9C7-3D7885F93D76}"/>
                        </a:ext>
                      </a:extLst>
                    </p:cNvPr>
                    <p:cNvSpPr/>
                    <p:nvPr/>
                  </p:nvSpPr>
                  <p:spPr>
                    <a:xfrm rot="15341509">
                      <a:off x="5682522" y="4265225"/>
                      <a:ext cx="988339" cy="265363"/>
                    </a:xfrm>
                    <a:prstGeom prst="rightArrow">
                      <a:avLst>
                        <a:gd name="adj1" fmla="val 18952"/>
                        <a:gd name="adj2" fmla="val 27646"/>
                      </a:avLst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sp>
                <p:nvSpPr>
                  <p:cNvPr id="26" name="화살표: 오른쪽 25">
                    <a:extLst>
                      <a:ext uri="{FF2B5EF4-FFF2-40B4-BE49-F238E27FC236}">
                        <a16:creationId xmlns="" xmlns:a16="http://schemas.microsoft.com/office/drawing/2014/main" id="{6C1A2048-8898-495B-BB6D-078096DFE1C1}"/>
                      </a:ext>
                    </a:extLst>
                  </p:cNvPr>
                  <p:cNvSpPr/>
                  <p:nvPr/>
                </p:nvSpPr>
                <p:spPr>
                  <a:xfrm rot="15987887">
                    <a:off x="3005507" y="3518302"/>
                    <a:ext cx="1179090" cy="265363"/>
                  </a:xfrm>
                  <a:prstGeom prst="rightArrow">
                    <a:avLst>
                      <a:gd name="adj1" fmla="val 18952"/>
                      <a:gd name="adj2" fmla="val 27646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27" name="화살표: 오른쪽 26">
                  <a:extLst>
                    <a:ext uri="{FF2B5EF4-FFF2-40B4-BE49-F238E27FC236}">
                      <a16:creationId xmlns="" xmlns:a16="http://schemas.microsoft.com/office/drawing/2014/main" id="{3EEDF1B1-06ED-40F6-B43F-D34C41238415}"/>
                    </a:ext>
                  </a:extLst>
                </p:cNvPr>
                <p:cNvSpPr/>
                <p:nvPr/>
              </p:nvSpPr>
              <p:spPr>
                <a:xfrm rot="15987887">
                  <a:off x="3688182" y="4989558"/>
                  <a:ext cx="576093" cy="265363"/>
                </a:xfrm>
                <a:prstGeom prst="rightArrow">
                  <a:avLst>
                    <a:gd name="adj1" fmla="val 18952"/>
                    <a:gd name="adj2" fmla="val 2764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화살표: 오른쪽 29">
                <a:extLst>
                  <a:ext uri="{FF2B5EF4-FFF2-40B4-BE49-F238E27FC236}">
                    <a16:creationId xmlns="" xmlns:a16="http://schemas.microsoft.com/office/drawing/2014/main" id="{1CFABE0C-AE27-4380-86CD-13F781F1B99D}"/>
                  </a:ext>
                </a:extLst>
              </p:cNvPr>
              <p:cNvSpPr/>
              <p:nvPr/>
            </p:nvSpPr>
            <p:spPr>
              <a:xfrm rot="19631920">
                <a:off x="3457778" y="4760591"/>
                <a:ext cx="441363" cy="265363"/>
              </a:xfrm>
              <a:prstGeom prst="rightArrow">
                <a:avLst>
                  <a:gd name="adj1" fmla="val 18952"/>
                  <a:gd name="adj2" fmla="val 2764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화살표: 오른쪽 31">
              <a:extLst>
                <a:ext uri="{FF2B5EF4-FFF2-40B4-BE49-F238E27FC236}">
                  <a16:creationId xmlns="" xmlns:a16="http://schemas.microsoft.com/office/drawing/2014/main" id="{6DB306E6-5410-4A4F-8EC7-1C8FFF1B2BAE}"/>
                </a:ext>
              </a:extLst>
            </p:cNvPr>
            <p:cNvSpPr/>
            <p:nvPr/>
          </p:nvSpPr>
          <p:spPr>
            <a:xfrm rot="18330117">
              <a:off x="3710588" y="4872044"/>
              <a:ext cx="986542" cy="265363"/>
            </a:xfrm>
            <a:prstGeom prst="rightArrow">
              <a:avLst>
                <a:gd name="adj1" fmla="val 18952"/>
                <a:gd name="adj2" fmla="val 2764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1" name="그림 30" descr="지도, 텍스트이(가) 표시된 사진&#10;&#10;자동 생성된 설명">
            <a:extLst>
              <a:ext uri="{FF2B5EF4-FFF2-40B4-BE49-F238E27FC236}">
                <a16:creationId xmlns="" xmlns:a16="http://schemas.microsoft.com/office/drawing/2014/main" id="{A619D26B-0415-4397-8D86-3E931254C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86" y="1894219"/>
            <a:ext cx="4786389" cy="415248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A53EDDA3-3137-4AA0-AA48-6E66FAF78787}"/>
              </a:ext>
            </a:extLst>
          </p:cNvPr>
          <p:cNvSpPr/>
          <p:nvPr/>
        </p:nvSpPr>
        <p:spPr>
          <a:xfrm>
            <a:off x="2097235" y="6248373"/>
            <a:ext cx="9043651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2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각 경찰서가 관할하고 있는 안전지킴이집 중 가장 먼 곳을 기준으로 방범 구역을 시각화</a:t>
            </a:r>
            <a:endParaRPr lang="en-US" altLang="ko-KR" sz="2200" kern="1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80236BDA-B0FA-427F-8DFF-A367FAC2D0ED}"/>
              </a:ext>
            </a:extLst>
          </p:cNvPr>
          <p:cNvGrpSpPr/>
          <p:nvPr/>
        </p:nvGrpSpPr>
        <p:grpSpPr>
          <a:xfrm>
            <a:off x="1886476" y="6194874"/>
            <a:ext cx="156901" cy="501889"/>
            <a:chOff x="1885109" y="5336408"/>
            <a:chExt cx="298402" cy="1043022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5E88D012-F18B-49B8-A886-5DAC583667E9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68F10D96-DEAC-41A6-A5F9-A94F4C2BE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500" cy="1043022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="" xmlns:a16="http://schemas.microsoft.com/office/drawing/2014/main" id="{B708123F-5D05-479B-8A81-B19E751C6718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6F0CD4CA-116B-4C32-8781-B6739F44E9AF}"/>
              </a:ext>
            </a:extLst>
          </p:cNvPr>
          <p:cNvGrpSpPr/>
          <p:nvPr/>
        </p:nvGrpSpPr>
        <p:grpSpPr>
          <a:xfrm flipH="1">
            <a:off x="11074086" y="6212871"/>
            <a:ext cx="198916" cy="501889"/>
            <a:chOff x="1885109" y="5336408"/>
            <a:chExt cx="298402" cy="1043022"/>
          </a:xfrm>
        </p:grpSpPr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2A8DEE08-A10B-4EBE-A3F8-628B943173A5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="" xmlns:a16="http://schemas.microsoft.com/office/drawing/2014/main" id="{8D357175-17E6-4F91-B79E-F2428D7B5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500" cy="1043022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173E6EB8-E07E-44B6-AE61-99E921D3205F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2A90FC4A-0040-43DB-9139-99BE1E02BA16}"/>
              </a:ext>
            </a:extLst>
          </p:cNvPr>
          <p:cNvGrpSpPr/>
          <p:nvPr/>
        </p:nvGrpSpPr>
        <p:grpSpPr>
          <a:xfrm>
            <a:off x="1947863" y="1103620"/>
            <a:ext cx="9231003" cy="400110"/>
            <a:chOff x="1947863" y="1103620"/>
            <a:chExt cx="9231003" cy="400110"/>
          </a:xfrm>
        </p:grpSpPr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8D97AE7D-284D-40B5-A7B9-0CC078623499}"/>
                </a:ext>
              </a:extLst>
            </p:cNvPr>
            <p:cNvSpPr/>
            <p:nvPr/>
          </p:nvSpPr>
          <p:spPr>
            <a:xfrm>
              <a:off x="1947863" y="1103620"/>
              <a:ext cx="8973318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CDE5C4F0-EA19-40C2-AD95-092D821C6C8A}"/>
                </a:ext>
              </a:extLst>
            </p:cNvPr>
            <p:cNvSpPr/>
            <p:nvPr/>
          </p:nvSpPr>
          <p:spPr>
            <a:xfrm>
              <a:off x="1969567" y="1103620"/>
              <a:ext cx="92092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제안 </a:t>
              </a:r>
              <a:r>
                <a:rPr lang="en-US" altLang="ko-KR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1. </a:t>
              </a: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각 경찰서가 관할하고 있는 방범 구역 시각화 </a:t>
              </a:r>
              <a:r>
                <a:rPr lang="en-US" altLang="ko-KR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</a:t>
              </a:r>
              <a:r>
                <a:rPr lang="en-US" altLang="ko-KR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방범 구역에 포함되지 않는 곳</a:t>
              </a:r>
              <a:endParaRPr lang="en-US" altLang="ko-KR" sz="20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561" y="0"/>
            <a:ext cx="1463041" cy="6858000"/>
            <a:chOff x="-1" y="0"/>
            <a:chExt cx="1463041" cy="6858000"/>
          </a:xfrm>
        </p:grpSpPr>
        <p:sp>
          <p:nvSpPr>
            <p:cNvPr id="50" name="직사각형 49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0" y="3048000"/>
              <a:ext cx="1463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97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4998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용산구 내 </a:t>
            </a:r>
            <a:r>
              <a:rPr lang="ko-KR" altLang="en-US" sz="2400" b="1" kern="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안심 귀갓길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소외 구역 찾기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D2EC630-7C95-487D-A9EE-8F755F42CE82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5764FD93-F204-4A98-91B8-7EE4AE7E352B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="" xmlns:a16="http://schemas.microsoft.com/office/drawing/2014/main" id="{7CC3927C-4EC8-40AF-8658-BDE9B7DD9E55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78B7F19-87C2-4330-ADE2-F13056AA303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pic>
        <p:nvPicPr>
          <p:cNvPr id="1026" name="Picture 2" descr="여성안전지킴이집에 대한 이미지 검색결과">
            <a:extLst>
              <a:ext uri="{FF2B5EF4-FFF2-40B4-BE49-F238E27FC236}">
                <a16:creationId xmlns="" xmlns:a16="http://schemas.microsoft.com/office/drawing/2014/main" id="{3D19E124-8B4A-4F7E-B157-C003D4055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938" y="1524000"/>
            <a:ext cx="3682640" cy="46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>
            <a:extLst>
              <a:ext uri="{FF2B5EF4-FFF2-40B4-BE49-F238E27FC236}">
                <a16:creationId xmlns="" xmlns:a16="http://schemas.microsoft.com/office/drawing/2014/main" id="{C0A15BC6-69F4-4FB8-B73D-02CF69823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529" y="2923487"/>
            <a:ext cx="2531226" cy="23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A53EDDA3-3137-4AA0-AA48-6E66FAF78787}"/>
              </a:ext>
            </a:extLst>
          </p:cNvPr>
          <p:cNvSpPr/>
          <p:nvPr/>
        </p:nvSpPr>
        <p:spPr>
          <a:xfrm>
            <a:off x="2366080" y="6122236"/>
            <a:ext cx="9209299" cy="4308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sz="22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경찰서 방범 구역에 포함되지 않는 </a:t>
            </a:r>
            <a:r>
              <a:rPr lang="en-US" altLang="ko-KR" sz="22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22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이촌동‘</a:t>
            </a:r>
            <a:r>
              <a:rPr lang="en-US" altLang="ko-KR" sz="22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22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동빙고동‘</a:t>
            </a:r>
            <a:r>
              <a:rPr lang="en-US" altLang="ko-KR" sz="22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, ‘</a:t>
            </a:r>
            <a:r>
              <a:rPr lang="ko-KR" altLang="en-US" sz="22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이태원동</a:t>
            </a:r>
            <a:r>
              <a:rPr lang="en-US" altLang="ko-KR" sz="22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’</a:t>
            </a:r>
            <a:r>
              <a:rPr lang="ko-KR" altLang="en-US" sz="22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순찰 강화가 필요 </a:t>
            </a:r>
            <a:endParaRPr lang="en-US" altLang="ko-KR" sz="2200" kern="1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80236BDA-B0FA-427F-8DFF-A367FAC2D0ED}"/>
              </a:ext>
            </a:extLst>
          </p:cNvPr>
          <p:cNvGrpSpPr/>
          <p:nvPr/>
        </p:nvGrpSpPr>
        <p:grpSpPr>
          <a:xfrm>
            <a:off x="1991031" y="6078842"/>
            <a:ext cx="156901" cy="501889"/>
            <a:chOff x="1885109" y="5336408"/>
            <a:chExt cx="298402" cy="1043022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5E88D012-F18B-49B8-A886-5DAC583667E9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68F10D96-DEAC-41A6-A5F9-A94F4C2BE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500" cy="1043022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="" xmlns:a16="http://schemas.microsoft.com/office/drawing/2014/main" id="{B708123F-5D05-479B-8A81-B19E751C6718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6F0CD4CA-116B-4C32-8781-B6739F44E9AF}"/>
              </a:ext>
            </a:extLst>
          </p:cNvPr>
          <p:cNvGrpSpPr/>
          <p:nvPr/>
        </p:nvGrpSpPr>
        <p:grpSpPr>
          <a:xfrm flipH="1">
            <a:off x="11139564" y="6056885"/>
            <a:ext cx="198916" cy="501889"/>
            <a:chOff x="1885109" y="5336408"/>
            <a:chExt cx="298402" cy="1043022"/>
          </a:xfrm>
        </p:grpSpPr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2A8DEE08-A10B-4EBE-A3F8-628B943173A5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="" xmlns:a16="http://schemas.microsoft.com/office/drawing/2014/main" id="{8D357175-17E6-4F91-B79E-F2428D7B5E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500" cy="1043022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173E6EB8-E07E-44B6-AE61-99E921D3205F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33A16034-D3DB-46C9-9CA2-E226E30D05B9}"/>
              </a:ext>
            </a:extLst>
          </p:cNvPr>
          <p:cNvGrpSpPr/>
          <p:nvPr/>
        </p:nvGrpSpPr>
        <p:grpSpPr>
          <a:xfrm>
            <a:off x="1557437" y="1906380"/>
            <a:ext cx="10190205" cy="3750595"/>
            <a:chOff x="1535315" y="1869510"/>
            <a:chExt cx="10190205" cy="3750595"/>
          </a:xfrm>
        </p:grpSpPr>
        <p:pic>
          <p:nvPicPr>
            <p:cNvPr id="46" name="그림 45">
              <a:extLst>
                <a:ext uri="{FF2B5EF4-FFF2-40B4-BE49-F238E27FC236}">
                  <a16:creationId xmlns="" xmlns:a16="http://schemas.microsoft.com/office/drawing/2014/main" id="{F9767907-6E55-4DE3-BF66-3164C9598567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315" y="1869803"/>
              <a:ext cx="3262726" cy="3247767"/>
            </a:xfrm>
            <a:prstGeom prst="rect">
              <a:avLst/>
            </a:prstGeom>
          </p:spPr>
        </p:pic>
        <p:pic>
          <p:nvPicPr>
            <p:cNvPr id="23" name="그림 22" descr="텍스트, 지도이(가) 표시된 사진&#10;&#10;자동 생성된 설명">
              <a:extLst>
                <a:ext uri="{FF2B5EF4-FFF2-40B4-BE49-F238E27FC236}">
                  <a16:creationId xmlns="" xmlns:a16="http://schemas.microsoft.com/office/drawing/2014/main" id="{9F63E9F5-CFBF-48A0-93ED-106B4452E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339" y="1869510"/>
              <a:ext cx="3301166" cy="322667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="" xmlns:a16="http://schemas.microsoft.com/office/drawing/2014/main" id="{5457702D-4128-4B50-BB06-021078BFCFBB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354" y="1869510"/>
              <a:ext cx="3301166" cy="3226675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="" xmlns:a16="http://schemas.microsoft.com/office/drawing/2014/main" id="{FD90B10F-568A-47A5-9C34-0AA7760B5581}"/>
                </a:ext>
              </a:extLst>
            </p:cNvPr>
            <p:cNvGrpSpPr/>
            <p:nvPr/>
          </p:nvGrpSpPr>
          <p:grpSpPr>
            <a:xfrm>
              <a:off x="2554893" y="5250773"/>
              <a:ext cx="1463040" cy="369332"/>
              <a:chOff x="2215678" y="5250773"/>
              <a:chExt cx="1463040" cy="369332"/>
            </a:xfrm>
          </p:grpSpPr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C80F66AF-900C-4374-8E23-CA9DDB89DAF3}"/>
                  </a:ext>
                </a:extLst>
              </p:cNvPr>
              <p:cNvSpPr txBox="1"/>
              <p:nvPr/>
            </p:nvSpPr>
            <p:spPr>
              <a:xfrm>
                <a:off x="2215678" y="5250773"/>
                <a:ext cx="1463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이촌동 </a:t>
                </a:r>
                <a:endParaRPr lang="en-US" altLang="ko-KR" dirty="0"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="" xmlns:a16="http://schemas.microsoft.com/office/drawing/2014/main" id="{660CF880-3A87-45A9-A91B-022F8A2EE177}"/>
                  </a:ext>
                </a:extLst>
              </p:cNvPr>
              <p:cNvCxnSpPr/>
              <p:nvPr/>
            </p:nvCxnSpPr>
            <p:spPr>
              <a:xfrm>
                <a:off x="2511695" y="5620105"/>
                <a:ext cx="87100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="" xmlns:a16="http://schemas.microsoft.com/office/drawing/2014/main" id="{16571DBB-537F-4632-9817-EF12EF9BC4FB}"/>
                </a:ext>
              </a:extLst>
            </p:cNvPr>
            <p:cNvGrpSpPr/>
            <p:nvPr/>
          </p:nvGrpSpPr>
          <p:grpSpPr>
            <a:xfrm>
              <a:off x="5878572" y="5250773"/>
              <a:ext cx="1463040" cy="369332"/>
              <a:chOff x="5967063" y="5250773"/>
              <a:chExt cx="1463040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6C3A7B89-829B-4250-9BFB-2CB1C1D164CC}"/>
                  </a:ext>
                </a:extLst>
              </p:cNvPr>
              <p:cNvSpPr txBox="1"/>
              <p:nvPr/>
            </p:nvSpPr>
            <p:spPr>
              <a:xfrm>
                <a:off x="5967063" y="5250773"/>
                <a:ext cx="1463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동빙고동 </a:t>
                </a:r>
                <a:endParaRPr lang="en-US" altLang="ko-KR" dirty="0"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="" xmlns:a16="http://schemas.microsoft.com/office/drawing/2014/main" id="{DEE5E672-B82A-417A-8B80-99430A774344}"/>
                  </a:ext>
                </a:extLst>
              </p:cNvPr>
              <p:cNvCxnSpPr/>
              <p:nvPr/>
            </p:nvCxnSpPr>
            <p:spPr>
              <a:xfrm>
                <a:off x="6263080" y="5612708"/>
                <a:ext cx="87100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02AD09E9-E66C-44B1-A6CF-F09D3B5926A1}"/>
                </a:ext>
              </a:extLst>
            </p:cNvPr>
            <p:cNvGrpSpPr/>
            <p:nvPr/>
          </p:nvGrpSpPr>
          <p:grpSpPr>
            <a:xfrm>
              <a:off x="9338225" y="5250773"/>
              <a:ext cx="1463040" cy="369332"/>
              <a:chOff x="9529951" y="5250773"/>
              <a:chExt cx="1463040" cy="369332"/>
            </a:xfrm>
          </p:grpSpPr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4FEDB628-D893-459D-8419-1B2C1925C583}"/>
                  </a:ext>
                </a:extLst>
              </p:cNvPr>
              <p:cNvSpPr txBox="1"/>
              <p:nvPr/>
            </p:nvSpPr>
            <p:spPr>
              <a:xfrm>
                <a:off x="9529951" y="5250773"/>
                <a:ext cx="1463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이태원동</a:t>
                </a:r>
                <a:endParaRPr lang="en-US" altLang="ko-KR" dirty="0"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="" xmlns:a16="http://schemas.microsoft.com/office/drawing/2014/main" id="{136E3D59-4AC3-4E0C-AF46-7BE617397D64}"/>
                  </a:ext>
                </a:extLst>
              </p:cNvPr>
              <p:cNvCxnSpPr/>
              <p:nvPr/>
            </p:nvCxnSpPr>
            <p:spPr>
              <a:xfrm>
                <a:off x="9840547" y="5612708"/>
                <a:ext cx="87100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29B0036F-C882-48F2-B2C4-76732CE030D5}"/>
              </a:ext>
            </a:extLst>
          </p:cNvPr>
          <p:cNvGrpSpPr/>
          <p:nvPr/>
        </p:nvGrpSpPr>
        <p:grpSpPr>
          <a:xfrm>
            <a:off x="1947863" y="1103620"/>
            <a:ext cx="9231003" cy="400110"/>
            <a:chOff x="1947863" y="1103620"/>
            <a:chExt cx="9231003" cy="400110"/>
          </a:xfrm>
        </p:grpSpPr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20897550-EF8C-4AB1-836C-1B8CF6BCE660}"/>
                </a:ext>
              </a:extLst>
            </p:cNvPr>
            <p:cNvSpPr/>
            <p:nvPr/>
          </p:nvSpPr>
          <p:spPr>
            <a:xfrm>
              <a:off x="1947863" y="1103620"/>
              <a:ext cx="8973318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DE5B8BB2-A939-4CD0-9DAD-BBBEB85C8148}"/>
                </a:ext>
              </a:extLst>
            </p:cNvPr>
            <p:cNvSpPr/>
            <p:nvPr/>
          </p:nvSpPr>
          <p:spPr>
            <a:xfrm>
              <a:off x="1969567" y="1103620"/>
              <a:ext cx="920929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제안 </a:t>
              </a:r>
              <a:r>
                <a:rPr lang="en-US" altLang="ko-KR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1. </a:t>
              </a: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각 경찰서가 관할하고 있는 방범 구역 시각화 </a:t>
              </a:r>
              <a:r>
                <a:rPr lang="en-US" altLang="ko-KR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</a:t>
              </a:r>
              <a:r>
                <a:rPr lang="en-US" altLang="ko-KR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000" kern="100" spc="-15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방범 구역에 포함되지 않는 곳</a:t>
              </a:r>
              <a:endParaRPr lang="en-US" altLang="ko-KR" sz="2000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-1" y="0"/>
            <a:ext cx="1463041" cy="6858000"/>
            <a:chOff x="-1" y="0"/>
            <a:chExt cx="1463041" cy="6858000"/>
          </a:xfrm>
        </p:grpSpPr>
        <p:sp>
          <p:nvSpPr>
            <p:cNvPr id="58" name="직사각형 57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0" y="3048000"/>
              <a:ext cx="1463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6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561" y="0"/>
            <a:ext cx="1463041" cy="6858000"/>
            <a:chOff x="-1" y="0"/>
            <a:chExt cx="1463041" cy="6858000"/>
          </a:xfrm>
        </p:grpSpPr>
        <p:sp>
          <p:nvSpPr>
            <p:cNvPr id="64" name="직사각형 63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0" y="3048000"/>
              <a:ext cx="1463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5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2589CFC9-E623-48C1-882A-ABDBED998A3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28" y="1291840"/>
            <a:ext cx="4541274" cy="305255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42FE8566-0E8C-4AA4-AAA3-F1E4BD8AF8A4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="" xmlns:a16="http://schemas.microsoft.com/office/drawing/2014/main" id="{E491AC06-5D4C-4786-9887-4311C1198E27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="" xmlns:a16="http://schemas.microsoft.com/office/drawing/2014/main" id="{36A35BB6-4892-4FA9-A410-C0F2FFC8895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490C04D-CF0B-4361-8F6B-7E001532FB9A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839758" y="4501203"/>
            <a:ext cx="2397370" cy="8494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용산구 </a:t>
            </a:r>
            <a:r>
              <a:rPr lang="ko-KR" altLang="en-US" sz="2000" spc="-150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동별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인구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839758" y="5486899"/>
            <a:ext cx="2397370" cy="8742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동별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2000" spc="-150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안심벨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개수 </a:t>
            </a:r>
          </a:p>
        </p:txBody>
      </p:sp>
      <p:cxnSp>
        <p:nvCxnSpPr>
          <p:cNvPr id="39" name="직선 화살표 연결선 38"/>
          <p:cNvCxnSpPr>
            <a:stCxn id="37" idx="3"/>
          </p:cNvCxnSpPr>
          <p:nvPr/>
        </p:nvCxnSpPr>
        <p:spPr>
          <a:xfrm>
            <a:off x="4237128" y="4925934"/>
            <a:ext cx="911869" cy="25922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8" idx="3"/>
          </p:cNvCxnSpPr>
          <p:nvPr/>
        </p:nvCxnSpPr>
        <p:spPr>
          <a:xfrm flipV="1">
            <a:off x="4237128" y="5419403"/>
            <a:ext cx="911869" cy="504642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175849" y="4846910"/>
            <a:ext cx="2969502" cy="90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인구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1</a:t>
            </a:r>
            <a:r>
              <a:rPr lang="ko-KR" altLang="en-US" sz="2000" spc="-150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만명당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ko-KR" altLang="en-US" sz="2000" spc="-150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안심벨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개수가 적은 동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Top 5 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778402" y="4846910"/>
            <a:ext cx="2690684" cy="90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21~24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 </a:t>
            </a:r>
            <a:endParaRPr lang="en-US" altLang="ko-KR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유동인구가 적은 길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Top 4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8172203" y="5300290"/>
            <a:ext cx="606199" cy="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3BC19BD8-D658-4450-BC18-00E43D4BD81A}"/>
              </a:ext>
            </a:extLst>
          </p:cNvPr>
          <p:cNvSpPr/>
          <p:nvPr/>
        </p:nvSpPr>
        <p:spPr>
          <a:xfrm>
            <a:off x="1565795" y="267716"/>
            <a:ext cx="4998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용산구 내 </a:t>
            </a:r>
            <a:r>
              <a:rPr lang="ko-KR" altLang="en-US" sz="2400" b="1" kern="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안심 귀갓길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소외 구역 찾기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-1" y="0"/>
            <a:ext cx="1463041" cy="6858000"/>
            <a:chOff x="-1" y="0"/>
            <a:chExt cx="1463041" cy="6858000"/>
          </a:xfrm>
        </p:grpSpPr>
        <p:sp>
          <p:nvSpPr>
            <p:cNvPr id="50" name="직사각형 49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0" y="3048000"/>
              <a:ext cx="1463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6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561" y="0"/>
            <a:ext cx="1463041" cy="6858000"/>
            <a:chOff x="-1" y="0"/>
            <a:chExt cx="1463041" cy="6858000"/>
          </a:xfrm>
        </p:grpSpPr>
        <p:sp>
          <p:nvSpPr>
            <p:cNvPr id="57" name="직사각형 56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0" y="3048000"/>
              <a:ext cx="1463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1F5E3939-1193-494A-860C-FEF55757DBB6}"/>
              </a:ext>
            </a:extLst>
          </p:cNvPr>
          <p:cNvSpPr txBox="1"/>
          <p:nvPr/>
        </p:nvSpPr>
        <p:spPr>
          <a:xfrm>
            <a:off x="9613889" y="3750925"/>
            <a:ext cx="147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나눔고딕" panose="020B0600000101010101" charset="-127"/>
                <a:ea typeface="나눔고딕" panose="020B0600000101010101" charset="-127"/>
              </a:rPr>
              <a:t>: </a:t>
            </a:r>
            <a:r>
              <a:rPr lang="ko-KR" altLang="en-US" spc="-150" dirty="0" err="1" smtClean="0">
                <a:latin typeface="나눔고딕" panose="020B0600000101010101" charset="-127"/>
                <a:ea typeface="나눔고딕" panose="020B0600000101010101" charset="-127"/>
              </a:rPr>
              <a:t>안심벨</a:t>
            </a:r>
            <a:r>
              <a:rPr lang="ko-KR" altLang="en-US" spc="-150" dirty="0" smtClean="0">
                <a:latin typeface="나눔고딕" panose="020B0600000101010101" charset="-127"/>
                <a:ea typeface="나눔고딕" panose="020B0600000101010101" charset="-127"/>
              </a:rPr>
              <a:t>  </a:t>
            </a:r>
            <a:endParaRPr lang="ko-KR" altLang="en-US" spc="-1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06CD038B-90FE-4B53-975D-62EFDD91E62E}"/>
              </a:ext>
            </a:extLst>
          </p:cNvPr>
          <p:cNvSpPr/>
          <p:nvPr/>
        </p:nvSpPr>
        <p:spPr>
          <a:xfrm>
            <a:off x="9376788" y="3853092"/>
            <a:ext cx="206160" cy="19349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BEA023B0-C7F2-4CF8-88F1-930C90AE2ADE}"/>
              </a:ext>
            </a:extLst>
          </p:cNvPr>
          <p:cNvGrpSpPr/>
          <p:nvPr/>
        </p:nvGrpSpPr>
        <p:grpSpPr>
          <a:xfrm>
            <a:off x="1924430" y="777679"/>
            <a:ext cx="9254436" cy="408960"/>
            <a:chOff x="1924430" y="777679"/>
            <a:chExt cx="9254436" cy="408960"/>
          </a:xfrm>
        </p:grpSpPr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578108D0-E54A-466B-BEF6-F267BA71C82B}"/>
                </a:ext>
              </a:extLst>
            </p:cNvPr>
            <p:cNvSpPr/>
            <p:nvPr/>
          </p:nvSpPr>
          <p:spPr>
            <a:xfrm>
              <a:off x="1924430" y="777679"/>
              <a:ext cx="7330184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9D205DE9-B5A9-4B5A-A74C-1F1FF673524C}"/>
                </a:ext>
              </a:extLst>
            </p:cNvPr>
            <p:cNvSpPr/>
            <p:nvPr/>
          </p:nvSpPr>
          <p:spPr>
            <a:xfrm>
              <a:off x="1969567" y="786529"/>
              <a:ext cx="9209299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ko-KR" altLang="en-US" sz="2000" kern="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제안 </a:t>
              </a:r>
              <a:r>
                <a:rPr lang="en-US" altLang="ko-KR" sz="2000" kern="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2. </a:t>
              </a:r>
              <a:r>
                <a:rPr lang="ko-KR" altLang="en-US" sz="2000" kern="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방범시설이 부족하면서 </a:t>
              </a:r>
              <a:r>
                <a:rPr lang="ko-KR" altLang="en-US" sz="2000" kern="1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귀가 시간대 </a:t>
              </a:r>
              <a:r>
                <a:rPr lang="ko-KR" altLang="en-US" sz="2000" kern="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유동인구수가 적은 길</a:t>
              </a:r>
              <a:endParaRPr lang="en-US" altLang="ko-KR" sz="20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19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직사각형 121"/>
          <p:cNvSpPr/>
          <p:nvPr/>
        </p:nvSpPr>
        <p:spPr>
          <a:xfrm>
            <a:off x="7175672" y="1754832"/>
            <a:ext cx="4183198" cy="4002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814011" y="1754832"/>
            <a:ext cx="4183198" cy="40027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42FE8566-0E8C-4AA4-AAA3-F1E4BD8AF8A4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="" xmlns:a16="http://schemas.microsoft.com/office/drawing/2014/main" id="{36A35BB6-4892-4FA9-A410-C0F2FFC8895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490C04D-CF0B-4361-8F6B-7E001532FB9A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grpSp>
        <p:nvGrpSpPr>
          <p:cNvPr id="93" name="그룹 92"/>
          <p:cNvGrpSpPr/>
          <p:nvPr/>
        </p:nvGrpSpPr>
        <p:grpSpPr>
          <a:xfrm>
            <a:off x="-1" y="0"/>
            <a:ext cx="1463041" cy="6858000"/>
            <a:chOff x="-1" y="0"/>
            <a:chExt cx="1463041" cy="6858000"/>
          </a:xfrm>
        </p:grpSpPr>
        <p:sp>
          <p:nvSpPr>
            <p:cNvPr id="94" name="직사각형 93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0" y="3048000"/>
              <a:ext cx="1463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6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561" y="0"/>
            <a:ext cx="1463041" cy="6858000"/>
            <a:chOff x="-1" y="0"/>
            <a:chExt cx="1463041" cy="6858000"/>
          </a:xfrm>
        </p:grpSpPr>
        <p:sp>
          <p:nvSpPr>
            <p:cNvPr id="100" name="직사각형 99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0" y="3048000"/>
              <a:ext cx="1463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163E1A25-79B6-49EE-8B78-75BDDCF11E92}"/>
              </a:ext>
            </a:extLst>
          </p:cNvPr>
          <p:cNvSpPr/>
          <p:nvPr/>
        </p:nvSpPr>
        <p:spPr>
          <a:xfrm rot="5400000" flipH="1">
            <a:off x="3883297" y="1064770"/>
            <a:ext cx="45719" cy="340630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163E1A25-79B6-49EE-8B78-75BDDCF11E92}"/>
              </a:ext>
            </a:extLst>
          </p:cNvPr>
          <p:cNvSpPr/>
          <p:nvPr/>
        </p:nvSpPr>
        <p:spPr>
          <a:xfrm rot="5400000" flipH="1">
            <a:off x="3883298" y="3332264"/>
            <a:ext cx="45719" cy="340630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101916"/>
              </p:ext>
            </p:extLst>
          </p:nvPr>
        </p:nvGraphicFramePr>
        <p:xfrm>
          <a:off x="2203002" y="2301514"/>
          <a:ext cx="34063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3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동별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안심벨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개수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만명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07619"/>
              </p:ext>
            </p:extLst>
          </p:nvPr>
        </p:nvGraphicFramePr>
        <p:xfrm>
          <a:off x="2481820" y="2743568"/>
          <a:ext cx="2027502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75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원효로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동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용문동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이촌동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1131570" algn="l"/>
                        </a:tabLst>
                        <a:defRPr/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원효로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한강로동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958258"/>
              </p:ext>
            </p:extLst>
          </p:nvPr>
        </p:nvGraphicFramePr>
        <p:xfrm>
          <a:off x="3921031" y="2747668"/>
          <a:ext cx="2027502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75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13.18847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13.66230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13.96948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1131570" algn="l"/>
                        </a:tabLst>
                        <a:defRPr/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17.17623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18.99123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2357723" y="6027269"/>
            <a:ext cx="31557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200" spc="-150" dirty="0" err="1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안심벨</a:t>
            </a:r>
            <a:r>
              <a:rPr lang="ko-KR" altLang="en-US" sz="22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22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개수가 적은 동 </a:t>
            </a:r>
            <a:r>
              <a:rPr lang="en-US" altLang="ko-KR" sz="22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Top </a:t>
            </a:r>
            <a:r>
              <a:rPr lang="en-US" altLang="ko-KR" sz="22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5</a:t>
            </a:r>
            <a:endParaRPr lang="ko-KR" altLang="en-US" sz="22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="" xmlns:a16="http://schemas.microsoft.com/office/drawing/2014/main" id="{163E1A25-79B6-49EE-8B78-75BDDCF11E92}"/>
              </a:ext>
            </a:extLst>
          </p:cNvPr>
          <p:cNvSpPr/>
          <p:nvPr/>
        </p:nvSpPr>
        <p:spPr>
          <a:xfrm rot="5400000" flipH="1">
            <a:off x="9219458" y="1043841"/>
            <a:ext cx="45719" cy="340630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163E1A25-79B6-49EE-8B78-75BDDCF11E92}"/>
              </a:ext>
            </a:extLst>
          </p:cNvPr>
          <p:cNvSpPr/>
          <p:nvPr/>
        </p:nvSpPr>
        <p:spPr>
          <a:xfrm rot="5400000" flipH="1">
            <a:off x="9219459" y="3311022"/>
            <a:ext cx="45719" cy="3406308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13" name="표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14142"/>
              </p:ext>
            </p:extLst>
          </p:nvPr>
        </p:nvGraphicFramePr>
        <p:xfrm>
          <a:off x="7799883" y="2956173"/>
          <a:ext cx="2027502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75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1131570" algn="l"/>
                        </a:tabLst>
                        <a:defRPr/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ko-KR" altLang="en-US" sz="1600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이촌로</a:t>
                      </a:r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</a:t>
                      </a:r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길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한강대로 </a:t>
                      </a:r>
                      <a: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15</a:t>
                      </a:r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길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한강대로 </a:t>
                      </a:r>
                      <a: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길 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1131570" algn="l"/>
                        </a:tabLst>
                        <a:defRPr/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altLang="en-US" sz="1600" kern="100" dirty="0" smtClean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원효로</a:t>
                      </a:r>
                      <a:r>
                        <a:rPr lang="en-US" altLang="ko-KR" sz="1600" kern="100" baseline="0" dirty="0" smtClean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19</a:t>
                      </a:r>
                      <a:r>
                        <a:rPr lang="ko-KR" altLang="en-US" sz="1600" kern="100" baseline="0" dirty="0" smtClean="0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길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4" name="표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60661"/>
              </p:ext>
            </p:extLst>
          </p:nvPr>
        </p:nvGraphicFramePr>
        <p:xfrm>
          <a:off x="9772923" y="2932985"/>
          <a:ext cx="2027502" cy="27810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75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3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1131570" algn="l"/>
                        </a:tabLst>
                        <a:defRPr/>
                      </a:pPr>
                      <a: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26181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35989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42019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>
                          <a:tab pos="1131570" algn="l"/>
                        </a:tabLst>
                        <a:defRPr/>
                      </a:pPr>
                      <a: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93717</a:t>
                      </a:r>
                      <a:endParaRPr lang="ko-KR" alt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7175672" y="6027269"/>
            <a:ext cx="47475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귀가 시간대 </a:t>
            </a:r>
            <a:r>
              <a:rPr lang="en-US" altLang="ko-KR" sz="22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22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유동인구가 </a:t>
            </a:r>
            <a:r>
              <a:rPr lang="ko-KR" altLang="en-US" sz="22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적은 길 </a:t>
            </a:r>
            <a:r>
              <a:rPr lang="en-US" altLang="ko-KR" sz="22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Top 4</a:t>
            </a:r>
            <a:endParaRPr lang="ko-KR" altLang="en-US" sz="22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61132"/>
              </p:ext>
            </p:extLst>
          </p:nvPr>
        </p:nvGraphicFramePr>
        <p:xfrm>
          <a:off x="7133146" y="2280272"/>
          <a:ext cx="421834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83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21~24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도로별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유동인구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만명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7" name="아래쪽 화살표 116"/>
          <p:cNvSpPr/>
          <p:nvPr/>
        </p:nvSpPr>
        <p:spPr>
          <a:xfrm rot="16200000">
            <a:off x="6377544" y="3412781"/>
            <a:ext cx="573699" cy="732522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="" xmlns:a16="http://schemas.microsoft.com/office/drawing/2014/main" id="{BEA023B0-C7F2-4CF8-88F1-930C90AE2ADE}"/>
              </a:ext>
            </a:extLst>
          </p:cNvPr>
          <p:cNvGrpSpPr/>
          <p:nvPr/>
        </p:nvGrpSpPr>
        <p:grpSpPr>
          <a:xfrm>
            <a:off x="1924430" y="777679"/>
            <a:ext cx="9254436" cy="408960"/>
            <a:chOff x="1924430" y="777679"/>
            <a:chExt cx="9254436" cy="408960"/>
          </a:xfrm>
        </p:grpSpPr>
        <p:sp>
          <p:nvSpPr>
            <p:cNvPr id="119" name="직사각형 118">
              <a:extLst>
                <a:ext uri="{FF2B5EF4-FFF2-40B4-BE49-F238E27FC236}">
                  <a16:creationId xmlns="" xmlns:a16="http://schemas.microsoft.com/office/drawing/2014/main" id="{578108D0-E54A-466B-BEF6-F267BA71C82B}"/>
                </a:ext>
              </a:extLst>
            </p:cNvPr>
            <p:cNvSpPr/>
            <p:nvPr/>
          </p:nvSpPr>
          <p:spPr>
            <a:xfrm>
              <a:off x="1924430" y="777679"/>
              <a:ext cx="7330184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="" xmlns:a16="http://schemas.microsoft.com/office/drawing/2014/main" id="{9D205DE9-B5A9-4B5A-A74C-1F1FF673524C}"/>
                </a:ext>
              </a:extLst>
            </p:cNvPr>
            <p:cNvSpPr/>
            <p:nvPr/>
          </p:nvSpPr>
          <p:spPr>
            <a:xfrm>
              <a:off x="1969567" y="786529"/>
              <a:ext cx="9209299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ko-KR" altLang="en-US" sz="2000" kern="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제안 </a:t>
              </a:r>
              <a:r>
                <a:rPr lang="en-US" altLang="ko-KR" sz="2000" kern="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2. </a:t>
              </a:r>
              <a:r>
                <a:rPr lang="ko-KR" altLang="en-US" sz="2000" kern="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방범시설이 부족하면서 </a:t>
              </a:r>
              <a:r>
                <a:rPr lang="ko-KR" altLang="en-US" sz="2000" kern="1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귀가 시간대 </a:t>
              </a:r>
              <a:r>
                <a:rPr lang="ko-KR" altLang="en-US" sz="2000" kern="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유동인구수가 적은 길</a:t>
              </a:r>
              <a:endParaRPr lang="en-US" altLang="ko-KR" sz="20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="" xmlns:a16="http://schemas.microsoft.com/office/drawing/2014/main" id="{3BC19BD8-D658-4450-BC18-00E43D4BD81A}"/>
              </a:ext>
            </a:extLst>
          </p:cNvPr>
          <p:cNvSpPr/>
          <p:nvPr/>
        </p:nvSpPr>
        <p:spPr>
          <a:xfrm>
            <a:off x="1565795" y="267716"/>
            <a:ext cx="4998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용산구 내 </a:t>
            </a:r>
            <a:r>
              <a:rPr lang="ko-KR" altLang="en-US" sz="2400" b="1" kern="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안심 귀갓길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소외 구역 찾기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687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1.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연구배경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2951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2.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분석과정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2215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3.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분석결과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68329" y="1904942"/>
            <a:ext cx="215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4. </a:t>
            </a:r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4437" y="3048344"/>
            <a:ext cx="2322620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사회문제 인식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4450" y="3044401"/>
            <a:ext cx="253497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분석계획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전처리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0190" y="3048344"/>
            <a:ext cx="2534972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최적 순찰지 </a:t>
            </a:r>
            <a:r>
              <a:rPr lang="en-US" altLang="ko-KR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49079" y="3048344"/>
            <a:ext cx="2150225" cy="105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기대효과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한계점</a:t>
            </a:r>
            <a:endParaRPr lang="en-US" altLang="ko-KR" sz="22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7378" y="244983"/>
            <a:ext cx="1324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목차</a:t>
            </a:r>
            <a:endParaRPr lang="en-US" altLang="ko-KR" sz="44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47450" y="26526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7978" y="26551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662162" y="26576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654528" y="2660134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721" y="1331063"/>
            <a:ext cx="3240000" cy="36873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43" y="1355766"/>
            <a:ext cx="3240000" cy="36626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78" y="1331063"/>
            <a:ext cx="3240000" cy="368737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42FE8566-0E8C-4AA4-AAA3-F1E4BD8AF8A4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="" xmlns:a16="http://schemas.microsoft.com/office/drawing/2014/main" id="{36A35BB6-4892-4FA9-A410-C0F2FFC8895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490C04D-CF0B-4361-8F6B-7E001532FB9A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E3727F94-1959-443A-A05F-72295B70BBBB}"/>
              </a:ext>
            </a:extLst>
          </p:cNvPr>
          <p:cNvGrpSpPr/>
          <p:nvPr/>
        </p:nvGrpSpPr>
        <p:grpSpPr>
          <a:xfrm>
            <a:off x="2554166" y="791748"/>
            <a:ext cx="464943" cy="625257"/>
            <a:chOff x="8116019" y="438377"/>
            <a:chExt cx="464943" cy="625257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BDE2D514-C1D3-48B7-89ED-7C3AF652C5BD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C8B5C2C3-AF09-4262-A3DE-1E2D88FE13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FFA1F5F2-A466-4C0D-8E71-39BE8412C53C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="" xmlns:a16="http://schemas.microsoft.com/office/drawing/2014/main" id="{CEF4FB56-6E76-44D0-A466-CA22E9226B09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7C1E4B87-F62F-433A-B030-8B304B6FBCF3}"/>
              </a:ext>
            </a:extLst>
          </p:cNvPr>
          <p:cNvGrpSpPr/>
          <p:nvPr/>
        </p:nvGrpSpPr>
        <p:grpSpPr>
          <a:xfrm>
            <a:off x="6342421" y="791748"/>
            <a:ext cx="464943" cy="625257"/>
            <a:chOff x="8116019" y="438377"/>
            <a:chExt cx="464943" cy="625257"/>
          </a:xfrm>
        </p:grpSpPr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BCFDBD21-0852-438B-9A48-C286EF3354E2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="" xmlns:a16="http://schemas.microsoft.com/office/drawing/2014/main" id="{FC2EEF19-667E-4CB0-B306-E7320A7B68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C543E221-7CB8-4935-9FED-7F4E2B7FEB2D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E3D13E1A-F583-43FD-8DA1-4AF4DE766913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="" xmlns:a16="http://schemas.microsoft.com/office/drawing/2014/main" id="{EE359F90-DD76-49EE-88D9-3EBEB0AAB29B}"/>
              </a:ext>
            </a:extLst>
          </p:cNvPr>
          <p:cNvGrpSpPr/>
          <p:nvPr/>
        </p:nvGrpSpPr>
        <p:grpSpPr>
          <a:xfrm>
            <a:off x="9797778" y="719072"/>
            <a:ext cx="464943" cy="625257"/>
            <a:chOff x="8116019" y="438377"/>
            <a:chExt cx="464943" cy="625257"/>
          </a:xfrm>
        </p:grpSpPr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CB6C34FE-FC55-4223-A624-D10BF0302BB3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3AD496BC-6CA1-4A6E-B751-F63999F002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타원 60">
              <a:extLst>
                <a:ext uri="{FF2B5EF4-FFF2-40B4-BE49-F238E27FC236}">
                  <a16:creationId xmlns="" xmlns:a16="http://schemas.microsoft.com/office/drawing/2014/main" id="{0E958CB7-D661-406B-92FA-B54C8A05AF93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2E962420-D292-482B-ABC8-0A3FB4897C70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62433328-7AC4-4397-B886-0177CF1D210B}"/>
              </a:ext>
            </a:extLst>
          </p:cNvPr>
          <p:cNvSpPr txBox="1"/>
          <p:nvPr/>
        </p:nvSpPr>
        <p:spPr>
          <a:xfrm>
            <a:off x="2148104" y="519466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원효로 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1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동 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8857692-3FE6-439B-8E4C-6438DA823219}"/>
              </a:ext>
            </a:extLst>
          </p:cNvPr>
          <p:cNvSpPr txBox="1"/>
          <p:nvPr/>
        </p:nvSpPr>
        <p:spPr>
          <a:xfrm>
            <a:off x="5875399" y="519466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한강로동</a:t>
            </a:r>
            <a:r>
              <a:rPr lang="ko-KR" altLang="en-US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7FE0731B-3425-4C16-BBA4-5C80B36D7FE9}"/>
              </a:ext>
            </a:extLst>
          </p:cNvPr>
          <p:cNvSpPr txBox="1"/>
          <p:nvPr/>
        </p:nvSpPr>
        <p:spPr>
          <a:xfrm>
            <a:off x="9469751" y="519466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이촌동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900F07D1-304F-4994-9687-17885458B3AD}"/>
              </a:ext>
            </a:extLst>
          </p:cNvPr>
          <p:cNvCxnSpPr/>
          <p:nvPr/>
        </p:nvCxnSpPr>
        <p:spPr>
          <a:xfrm>
            <a:off x="6171416" y="5556601"/>
            <a:ext cx="871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458C830B-B6AB-4719-9D8A-A198E93F261D}"/>
              </a:ext>
            </a:extLst>
          </p:cNvPr>
          <p:cNvCxnSpPr/>
          <p:nvPr/>
        </p:nvCxnSpPr>
        <p:spPr>
          <a:xfrm>
            <a:off x="9772973" y="5556601"/>
            <a:ext cx="871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900F07D1-304F-4994-9687-17885458B3AD}"/>
              </a:ext>
            </a:extLst>
          </p:cNvPr>
          <p:cNvCxnSpPr/>
          <p:nvPr/>
        </p:nvCxnSpPr>
        <p:spPr>
          <a:xfrm>
            <a:off x="2432991" y="5556601"/>
            <a:ext cx="8710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228793" y="6118699"/>
            <a:ext cx="254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한강대로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42019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BEA023B0-C7F2-4CF8-88F1-930C90AE2ADE}"/>
              </a:ext>
            </a:extLst>
          </p:cNvPr>
          <p:cNvGrpSpPr/>
          <p:nvPr/>
        </p:nvGrpSpPr>
        <p:grpSpPr>
          <a:xfrm>
            <a:off x="1448643" y="268065"/>
            <a:ext cx="9254436" cy="408960"/>
            <a:chOff x="1924430" y="777679"/>
            <a:chExt cx="9254436" cy="408960"/>
          </a:xfrm>
        </p:grpSpPr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578108D0-E54A-466B-BEF6-F267BA71C82B}"/>
                </a:ext>
              </a:extLst>
            </p:cNvPr>
            <p:cNvSpPr/>
            <p:nvPr/>
          </p:nvSpPr>
          <p:spPr>
            <a:xfrm>
              <a:off x="1924430" y="777679"/>
              <a:ext cx="7330184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9D205DE9-B5A9-4B5A-A74C-1F1FF673524C}"/>
                </a:ext>
              </a:extLst>
            </p:cNvPr>
            <p:cNvSpPr/>
            <p:nvPr/>
          </p:nvSpPr>
          <p:spPr>
            <a:xfrm>
              <a:off x="1969567" y="786529"/>
              <a:ext cx="9209299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 algn="just" latinLnBrk="0">
                <a:spcAft>
                  <a:spcPts val="0"/>
                </a:spcAft>
              </a:pPr>
              <a:r>
                <a:rPr lang="ko-KR" altLang="en-US" sz="2000" kern="1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제안 </a:t>
              </a:r>
              <a:r>
                <a:rPr lang="en-US" altLang="ko-KR" sz="2000" kern="100" dirty="0" smtClean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2</a:t>
              </a:r>
              <a:r>
                <a:rPr lang="en-US" altLang="ko-KR" sz="2000" kern="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. </a:t>
              </a:r>
              <a:r>
                <a:rPr lang="ko-KR" altLang="en-US" sz="2000" kern="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Times New Roman" panose="02020603050405020304" pitchFamily="18" charset="0"/>
                </a:rPr>
                <a:t>방범시설이 부족하면서 귀가 시간대 유동인구수가 적은 길</a:t>
              </a:r>
              <a:endParaRPr lang="en-US" altLang="ko-KR" sz="20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-1" y="0"/>
            <a:ext cx="1463041" cy="6858000"/>
            <a:chOff x="-1" y="0"/>
            <a:chExt cx="1463041" cy="6858000"/>
          </a:xfrm>
        </p:grpSpPr>
        <p:sp>
          <p:nvSpPr>
            <p:cNvPr id="94" name="직사각형 93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0" y="3048000"/>
              <a:ext cx="1463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6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561" y="0"/>
            <a:ext cx="1463041" cy="6858000"/>
            <a:chOff x="-1" y="0"/>
            <a:chExt cx="1463041" cy="6858000"/>
          </a:xfrm>
        </p:grpSpPr>
        <p:sp>
          <p:nvSpPr>
            <p:cNvPr id="100" name="직사각형 99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0" y="3048000"/>
              <a:ext cx="1463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17247" y="5716588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원효로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93717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040179" y="5716588"/>
            <a:ext cx="2356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이촌로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22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26181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228793" y="5716588"/>
            <a:ext cx="2566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한강대로 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15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길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35989</a:t>
            </a:r>
          </a:p>
        </p:txBody>
      </p:sp>
    </p:spTree>
    <p:extLst>
      <p:ext uri="{BB962C8B-B14F-4D97-AF65-F5344CB8AC3E}">
        <p14:creationId xmlns:p14="http://schemas.microsoft.com/office/powerpoint/2010/main" val="13443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42FE8566-0E8C-4AA4-AAA3-F1E4BD8AF8A4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이등변 삼각형 44">
            <a:extLst>
              <a:ext uri="{FF2B5EF4-FFF2-40B4-BE49-F238E27FC236}">
                <a16:creationId xmlns="" xmlns:a16="http://schemas.microsoft.com/office/drawing/2014/main" id="{E491AC06-5D4C-4786-9887-4311C1198E27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이등변 삼각형 45">
            <a:extLst>
              <a:ext uri="{FF2B5EF4-FFF2-40B4-BE49-F238E27FC236}">
                <a16:creationId xmlns="" xmlns:a16="http://schemas.microsoft.com/office/drawing/2014/main" id="{36A35BB6-4892-4FA9-A410-C0F2FFC8895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490C04D-CF0B-4361-8F6B-7E001532FB9A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="" xmlns:a16="http://schemas.microsoft.com/office/drawing/2014/main" id="{906E0AD5-DE79-401B-A143-9AA08A554A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4" t="28447"/>
          <a:stretch/>
        </p:blipFill>
        <p:spPr bwMode="auto">
          <a:xfrm>
            <a:off x="1870752" y="887065"/>
            <a:ext cx="3018361" cy="2830511"/>
          </a:xfrm>
          <a:prstGeom prst="rect">
            <a:avLst/>
          </a:prstGeom>
          <a:ln>
            <a:noFill/>
          </a:ln>
          <a:effectLst>
            <a:softEdge rad="381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4E9611A0-EB41-4987-B410-4A24E53A0E96}"/>
              </a:ext>
            </a:extLst>
          </p:cNvPr>
          <p:cNvGrpSpPr/>
          <p:nvPr/>
        </p:nvGrpSpPr>
        <p:grpSpPr>
          <a:xfrm>
            <a:off x="5932349" y="5808647"/>
            <a:ext cx="5515656" cy="792441"/>
            <a:chOff x="7438770" y="4040044"/>
            <a:chExt cx="4365997" cy="1584884"/>
          </a:xfrm>
        </p:grpSpPr>
        <p:grpSp>
          <p:nvGrpSpPr>
            <p:cNvPr id="31" name="그룹 30">
              <a:extLst>
                <a:ext uri="{FF2B5EF4-FFF2-40B4-BE49-F238E27FC236}">
                  <a16:creationId xmlns="" xmlns:a16="http://schemas.microsoft.com/office/drawing/2014/main" id="{C94FEAB1-79C6-4949-B71F-F7D0041929E8}"/>
                </a:ext>
              </a:extLst>
            </p:cNvPr>
            <p:cNvGrpSpPr/>
            <p:nvPr/>
          </p:nvGrpSpPr>
          <p:grpSpPr>
            <a:xfrm>
              <a:off x="7438770" y="4040045"/>
              <a:ext cx="319877" cy="1584883"/>
              <a:chOff x="1885109" y="5336409"/>
              <a:chExt cx="298402" cy="1043022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="" xmlns:a16="http://schemas.microsoft.com/office/drawing/2014/main" id="{C2578A4E-FF22-4814-A195-2120B588569C}"/>
                  </a:ext>
                </a:extLst>
              </p:cNvPr>
              <p:cNvCxnSpPr/>
              <p:nvPr/>
            </p:nvCxnSpPr>
            <p:spPr>
              <a:xfrm>
                <a:off x="1897709" y="5354341"/>
                <a:ext cx="285802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="" xmlns:a16="http://schemas.microsoft.com/office/drawing/2014/main" id="{C44E3151-494C-4D71-960E-C096FFE8D7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7695" y="5336409"/>
                <a:ext cx="9499" cy="1043022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="" xmlns:a16="http://schemas.microsoft.com/office/drawing/2014/main" id="{997BDC0B-4266-491D-A3A9-6FD52DEB4C1C}"/>
                  </a:ext>
                </a:extLst>
              </p:cNvPr>
              <p:cNvCxnSpPr/>
              <p:nvPr/>
            </p:nvCxnSpPr>
            <p:spPr>
              <a:xfrm>
                <a:off x="1885109" y="6367687"/>
                <a:ext cx="285802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="" xmlns:a16="http://schemas.microsoft.com/office/drawing/2014/main" id="{D04C0A91-DD39-4767-B0A0-7BA3C25B06A5}"/>
                </a:ext>
              </a:extLst>
            </p:cNvPr>
            <p:cNvGrpSpPr/>
            <p:nvPr/>
          </p:nvGrpSpPr>
          <p:grpSpPr>
            <a:xfrm flipH="1">
              <a:off x="11465124" y="4040044"/>
              <a:ext cx="339643" cy="1567038"/>
              <a:chOff x="1859189" y="5336408"/>
              <a:chExt cx="298406" cy="1043022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="" xmlns:a16="http://schemas.microsoft.com/office/drawing/2014/main" id="{9BE52FA8-41DB-4060-BD58-E4B78DCC5CA9}"/>
                  </a:ext>
                </a:extLst>
              </p:cNvPr>
              <p:cNvCxnSpPr/>
              <p:nvPr/>
            </p:nvCxnSpPr>
            <p:spPr>
              <a:xfrm>
                <a:off x="1871793" y="5354341"/>
                <a:ext cx="285802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="" xmlns:a16="http://schemas.microsoft.com/office/drawing/2014/main" id="{029B14FD-2010-495B-91BD-590E57F64F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1773" y="5336408"/>
                <a:ext cx="9499" cy="1043022"/>
              </a:xfrm>
              <a:prstGeom prst="line">
                <a:avLst/>
              </a:prstGeom>
              <a:ln w="444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="" xmlns:a16="http://schemas.microsoft.com/office/drawing/2014/main" id="{0DAC1D9D-14CC-41E0-BBA8-18DE1FE7DE2A}"/>
                  </a:ext>
                </a:extLst>
              </p:cNvPr>
              <p:cNvCxnSpPr/>
              <p:nvPr/>
            </p:nvCxnSpPr>
            <p:spPr>
              <a:xfrm>
                <a:off x="1859189" y="6367687"/>
                <a:ext cx="285802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CA48E13D-BBA2-41A4-B5A4-EA8FB2C90118}"/>
              </a:ext>
            </a:extLst>
          </p:cNvPr>
          <p:cNvGrpSpPr/>
          <p:nvPr/>
        </p:nvGrpSpPr>
        <p:grpSpPr>
          <a:xfrm>
            <a:off x="1463616" y="256309"/>
            <a:ext cx="4546437" cy="479508"/>
            <a:chOff x="1535314" y="698838"/>
            <a:chExt cx="14069499" cy="479508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95B160CF-8D1F-4C99-8AD4-C3CCB7AF2C1E}"/>
                </a:ext>
              </a:extLst>
            </p:cNvPr>
            <p:cNvSpPr/>
            <p:nvPr/>
          </p:nvSpPr>
          <p:spPr>
            <a:xfrm>
              <a:off x="1624151" y="698838"/>
              <a:ext cx="4435337" cy="46166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BB772A34-643F-497F-AD25-A22A31E15392}"/>
                </a:ext>
              </a:extLst>
            </p:cNvPr>
            <p:cNvSpPr/>
            <p:nvPr/>
          </p:nvSpPr>
          <p:spPr>
            <a:xfrm>
              <a:off x="1535314" y="716681"/>
              <a:ext cx="140694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*</a:t>
              </a:r>
              <a:r>
                <a:rPr lang="ko-KR" altLang="en-US" sz="240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최종 결과 </a:t>
              </a:r>
              <a:r>
                <a:rPr lang="en-US" altLang="ko-KR" sz="240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2400" b="1" kern="1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순찰 </a:t>
              </a:r>
              <a:r>
                <a:rPr lang="ko-KR" altLang="en-US" sz="2400" b="1" kern="10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Times New Roman" panose="02020603050405020304" pitchFamily="18" charset="0"/>
                </a:rPr>
                <a:t>최우선 구역 선정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-1" y="0"/>
            <a:ext cx="1463041" cy="6858000"/>
            <a:chOff x="-1" y="0"/>
            <a:chExt cx="1463041" cy="6858000"/>
          </a:xfrm>
        </p:grpSpPr>
        <p:sp>
          <p:nvSpPr>
            <p:cNvPr id="28" name="직사각형 27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0" y="3048000"/>
              <a:ext cx="14630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6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561" y="0"/>
            <a:ext cx="1463041" cy="6858000"/>
            <a:chOff x="-1" y="0"/>
            <a:chExt cx="1463041" cy="6858000"/>
          </a:xfrm>
        </p:grpSpPr>
        <p:sp>
          <p:nvSpPr>
            <p:cNvPr id="49" name="직사각형 48"/>
            <p:cNvSpPr/>
            <p:nvPr/>
          </p:nvSpPr>
          <p:spPr>
            <a:xfrm>
              <a:off x="-1" y="0"/>
              <a:ext cx="1184223" cy="68580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0" y="1524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연구배경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1524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2">
                      <a:lumMod val="7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분석과정</a:t>
              </a:r>
              <a:endParaRPr lang="en-US" altLang="ko-KR" sz="2000" spc="-300" dirty="0">
                <a:solidFill>
                  <a:schemeClr val="bg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0" y="3048000"/>
              <a:ext cx="1463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300" dirty="0">
                  <a:solidFill>
                    <a:srgbClr val="FFC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분석결과</a:t>
              </a:r>
              <a:endParaRPr lang="en-US" altLang="ko-KR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0" y="4572000"/>
              <a:ext cx="146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300" dirty="0">
                  <a:solidFill>
                    <a:schemeClr val="bg1">
                      <a:lumMod val="6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기대효과</a:t>
              </a:r>
              <a:endParaRPr lang="en-US" altLang="ko-KR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752" y="3933386"/>
            <a:ext cx="3018361" cy="2726494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7" name="그림 56">
            <a:extLst>
              <a:ext uri="{FF2B5EF4-FFF2-40B4-BE49-F238E27FC236}">
                <a16:creationId xmlns="" xmlns:a16="http://schemas.microsoft.com/office/drawing/2014/main" id="{906E0AD5-DE79-401B-A143-9AA08A554A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7"/>
          <a:stretch/>
        </p:blipFill>
        <p:spPr bwMode="auto">
          <a:xfrm>
            <a:off x="5758971" y="1524000"/>
            <a:ext cx="5784447" cy="3981173"/>
          </a:xfrm>
          <a:prstGeom prst="rect">
            <a:avLst/>
          </a:prstGeom>
          <a:ln>
            <a:noFill/>
          </a:ln>
          <a:effectLst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직사각형 9"/>
          <p:cNvSpPr/>
          <p:nvPr/>
        </p:nvSpPr>
        <p:spPr>
          <a:xfrm rot="18925295">
            <a:off x="8823369" y="2588542"/>
            <a:ext cx="843505" cy="117154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66090" y="5802238"/>
            <a:ext cx="5853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spcAft>
                <a:spcPts val="0"/>
              </a:spcAft>
            </a:pPr>
            <a:r>
              <a:rPr lang="ko-KR" altLang="en-US" sz="2400" b="1" kern="100" spc="-1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순찰 최우선 구역으로</a:t>
            </a:r>
            <a:endParaRPr lang="en-US" altLang="ko-KR" sz="2400" b="1" kern="100" spc="-150" dirty="0" smtClean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ctr" latinLnBrk="0">
              <a:spcAft>
                <a:spcPts val="0"/>
              </a:spcAft>
            </a:pPr>
            <a:r>
              <a:rPr lang="ko-KR" altLang="en-US" sz="2400" b="1" kern="100" spc="-15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용산구 </a:t>
            </a:r>
            <a:r>
              <a:rPr lang="ko-KR" altLang="en-US" sz="2400" b="1" kern="100" spc="-150" dirty="0" err="1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이촌로</a:t>
            </a:r>
            <a:r>
              <a:rPr lang="ko-KR" altLang="en-US" sz="2400" b="1" kern="100" spc="-15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100" spc="-1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22</a:t>
            </a:r>
            <a:r>
              <a:rPr lang="ko-KR" altLang="en-US" sz="2400" b="1" kern="100" spc="-1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길</a:t>
            </a:r>
            <a:r>
              <a:rPr lang="en-US" altLang="ko-KR" sz="2400" b="1" kern="100" spc="-15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”</a:t>
            </a:r>
            <a:r>
              <a:rPr lang="ko-KR" altLang="en-US" sz="2400" b="1" kern="100" spc="-15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spc="-15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선정 </a:t>
            </a:r>
            <a:endParaRPr lang="en-US" altLang="ko-KR" sz="2400" b="1" kern="100" spc="-1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41755" y="3278832"/>
            <a:ext cx="912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kern="100" spc="-150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제안</a:t>
            </a:r>
            <a:r>
              <a:rPr lang="en-US" altLang="ko-KR" sz="2000" kern="100" spc="-150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_1</a:t>
            </a:r>
            <a:r>
              <a:rPr lang="ko-KR" altLang="en-US" sz="2000" kern="100" spc="-150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86639" y="6217736"/>
            <a:ext cx="8675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kern="100" spc="-150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제안</a:t>
            </a:r>
            <a:r>
              <a:rPr lang="en-US" altLang="ko-KR" sz="2000" kern="100" spc="-150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_2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3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919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4. </a:t>
            </a:r>
            <a:r>
              <a:rPr lang="ko-KR" altLang="en-US" sz="32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  <a:endParaRPr lang="en-US" altLang="ko-KR" sz="32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247172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70E7A29C-BEBE-44C6-AFE4-E8B3AE4ED297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C105DA-495A-486C-9547-EF50296546E9}"/>
              </a:ext>
            </a:extLst>
          </p:cNvPr>
          <p:cNvSpPr txBox="1"/>
          <p:nvPr/>
        </p:nvSpPr>
        <p:spPr>
          <a:xfrm>
            <a:off x="7952014" y="2357431"/>
            <a:ext cx="29994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기대효과</a:t>
            </a:r>
            <a:endParaRPr lang="en-US" altLang="ko-KR" sz="28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한계점</a:t>
            </a:r>
            <a:endParaRPr lang="en-US" altLang="ko-KR" sz="28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1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B52EE44C-75A3-4F49-9F19-3250FC31BB57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="" xmlns:a16="http://schemas.microsoft.com/office/drawing/2014/main" id="{589D5F58-CB4C-4B53-B0A9-F91BCF36BA8A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="" xmlns:a16="http://schemas.microsoft.com/office/drawing/2014/main" id="{B2DDD9F1-142B-4100-B3F5-8308A935A43B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FC7903A-05E9-4684-8070-E234EE6D6C77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기대효과</a:t>
            </a:r>
          </a:p>
        </p:txBody>
      </p:sp>
      <p:pic>
        <p:nvPicPr>
          <p:cNvPr id="3074" name="Picture 2" descr="decrease crime rate pictogram에 대한 이미지 검색결과">
            <a:extLst>
              <a:ext uri="{FF2B5EF4-FFF2-40B4-BE49-F238E27FC236}">
                <a16:creationId xmlns="" xmlns:a16="http://schemas.microsoft.com/office/drawing/2014/main" id="{FAB56B7D-4188-472A-9086-0472C87A4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6" b="9845"/>
          <a:stretch/>
        </p:blipFill>
        <p:spPr bwMode="auto">
          <a:xfrm>
            <a:off x="1463040" y="563880"/>
            <a:ext cx="3075874" cy="244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70AB5E8-FD37-4233-9506-4A2FA585D7E4}"/>
              </a:ext>
            </a:extLst>
          </p:cNvPr>
          <p:cNvSpPr txBox="1"/>
          <p:nvPr/>
        </p:nvSpPr>
        <p:spPr>
          <a:xfrm>
            <a:off x="1409586" y="4054019"/>
            <a:ext cx="103778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“ </a:t>
            </a:r>
            <a:r>
              <a:rPr lang="en-US" altLang="ko-KR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지역의</a:t>
            </a:r>
            <a:endParaRPr lang="en-US" altLang="ko-KR" sz="3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치안 사각지대에 놓여있는</a:t>
            </a:r>
            <a:r>
              <a:rPr lang="en-US" altLang="ko-KR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지역을 찾아</a:t>
            </a:r>
            <a:r>
              <a:rPr lang="en-US" altLang="ko-KR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치안 </a:t>
            </a:r>
            <a:r>
              <a:rPr lang="ko-KR" altLang="en-US" sz="3600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불균형 해소</a:t>
            </a:r>
            <a:endParaRPr lang="en-US" altLang="ko-KR" sz="3600" dirty="0" smtClean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        </a:t>
            </a:r>
            <a:r>
              <a:rPr lang="en-US" altLang="ko-KR" sz="6600" dirty="0" smtClean="0">
                <a:latin typeface="Arial Rounded MT Bold" panose="020F0704030504030204" pitchFamily="34" charset="0"/>
                <a:ea typeface="나눔스퀘어_ac Bold" panose="020B0600000101010101" pitchFamily="50" charset="-127"/>
              </a:rPr>
              <a:t>”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0AB4074-EB10-4A75-8AB2-5331FAB79999}"/>
              </a:ext>
            </a:extLst>
          </p:cNvPr>
          <p:cNvSpPr/>
          <p:nvPr/>
        </p:nvSpPr>
        <p:spPr>
          <a:xfrm>
            <a:off x="1486900" y="2925940"/>
            <a:ext cx="3158614" cy="64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953B0A7-357C-4115-A02B-0053201D3055}"/>
              </a:ext>
            </a:extLst>
          </p:cNvPr>
          <p:cNvSpPr txBox="1"/>
          <p:nvPr/>
        </p:nvSpPr>
        <p:spPr>
          <a:xfrm>
            <a:off x="1636997" y="3146581"/>
            <a:ext cx="272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1. </a:t>
            </a:r>
            <a:r>
              <a:rPr lang="ko-KR" altLang="en-US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범죄 </a:t>
            </a:r>
            <a:r>
              <a:rPr lang="ko-KR" altLang="en-US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발생 건수 감소</a:t>
            </a:r>
            <a:endParaRPr lang="ko-KR" altLang="en-US" sz="2400" spc="-150" dirty="0"/>
          </a:p>
        </p:txBody>
      </p:sp>
      <p:pic>
        <p:nvPicPr>
          <p:cNvPr id="4098" name="Picture 2" descr="low anxiety pictogram에 대한 이미지 검색결과">
            <a:extLst>
              <a:ext uri="{FF2B5EF4-FFF2-40B4-BE49-F238E27FC236}">
                <a16:creationId xmlns="" xmlns:a16="http://schemas.microsoft.com/office/drawing/2014/main" id="{2612F389-65F7-46BD-AAE0-30C05D899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0"/>
          <a:stretch/>
        </p:blipFill>
        <p:spPr bwMode="auto">
          <a:xfrm>
            <a:off x="5474951" y="460900"/>
            <a:ext cx="2476500" cy="232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2B68EE9-F2E2-4A3F-A037-27408DAECC0C}"/>
              </a:ext>
            </a:extLst>
          </p:cNvPr>
          <p:cNvSpPr txBox="1"/>
          <p:nvPr/>
        </p:nvSpPr>
        <p:spPr>
          <a:xfrm>
            <a:off x="4736473" y="3163914"/>
            <a:ext cx="3827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2. </a:t>
            </a:r>
            <a:r>
              <a:rPr lang="ko-KR" altLang="en-US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행인들의</a:t>
            </a:r>
            <a:r>
              <a:rPr lang="en-US" altLang="ko-KR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심리적 </a:t>
            </a:r>
            <a:r>
              <a:rPr lang="ko-KR" altLang="en-US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불안감 </a:t>
            </a:r>
            <a:r>
              <a:rPr lang="ko-KR" altLang="en-US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감소</a:t>
            </a:r>
            <a:endParaRPr lang="en-US" altLang="ko-KR" sz="24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="" xmlns:a16="http://schemas.microsoft.com/office/drawing/2014/main" id="{63B7D83A-6280-42B1-B49E-ACB670F93811}"/>
              </a:ext>
            </a:extLst>
          </p:cNvPr>
          <p:cNvSpPr/>
          <p:nvPr/>
        </p:nvSpPr>
        <p:spPr>
          <a:xfrm>
            <a:off x="5578965" y="707005"/>
            <a:ext cx="613625" cy="1087395"/>
          </a:xfrm>
          <a:prstGeom prst="downArrow">
            <a:avLst/>
          </a:prstGeom>
          <a:noFill/>
          <a:ln>
            <a:solidFill>
              <a:srgbClr val="222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00" name="Picture 4" descr="safe road icon에 대한 이미지 검색결과">
            <a:extLst>
              <a:ext uri="{FF2B5EF4-FFF2-40B4-BE49-F238E27FC236}">
                <a16:creationId xmlns="" xmlns:a16="http://schemas.microsoft.com/office/drawing/2014/main" id="{09667E97-4E5E-4C9B-AFD8-F0C81CD92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214" y="738470"/>
            <a:ext cx="2021681" cy="189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329DA5F-6583-49C9-BFB6-F1D4986947AB}"/>
              </a:ext>
            </a:extLst>
          </p:cNvPr>
          <p:cNvSpPr txBox="1"/>
          <p:nvPr/>
        </p:nvSpPr>
        <p:spPr>
          <a:xfrm>
            <a:off x="8838315" y="3146580"/>
            <a:ext cx="2949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3. </a:t>
            </a:r>
            <a:r>
              <a:rPr lang="ko-KR" altLang="en-US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안전한 </a:t>
            </a:r>
            <a:r>
              <a:rPr lang="ko-KR" altLang="en-US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귀갓길 조성</a:t>
            </a:r>
            <a:endParaRPr lang="ko-KR" altLang="en-US" sz="2400" spc="-150" dirty="0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DF5F0B00-3550-43DF-9393-F0436234C33F}"/>
              </a:ext>
            </a:extLst>
          </p:cNvPr>
          <p:cNvSpPr/>
          <p:nvPr/>
        </p:nvSpPr>
        <p:spPr>
          <a:xfrm rot="5400000">
            <a:off x="6682206" y="2188498"/>
            <a:ext cx="45719" cy="146303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2A35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15F80B75-0580-4484-9955-437975F9C216}"/>
              </a:ext>
            </a:extLst>
          </p:cNvPr>
          <p:cNvSpPr/>
          <p:nvPr/>
        </p:nvSpPr>
        <p:spPr>
          <a:xfrm rot="5400000">
            <a:off x="10290033" y="2169865"/>
            <a:ext cx="45719" cy="146303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2A35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DF5F0B00-3550-43DF-9393-F0436234C33F}"/>
              </a:ext>
            </a:extLst>
          </p:cNvPr>
          <p:cNvSpPr/>
          <p:nvPr/>
        </p:nvSpPr>
        <p:spPr>
          <a:xfrm rot="5400000">
            <a:off x="3004044" y="2175079"/>
            <a:ext cx="45719" cy="146303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2A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398DD78-34F0-4C45-AE01-1E9CC9377C56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="" xmlns:a16="http://schemas.microsoft.com/office/drawing/2014/main" id="{0F582593-EF2D-4BBE-9FB0-7CD11C20011A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="" xmlns:a16="http://schemas.microsoft.com/office/drawing/2014/main" id="{A5234A4D-DE94-481E-ABD5-9E3219F2F8B8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58CB2A8-2987-42D9-BCE9-686B54506401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한계점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BC73F1C6-4824-4D59-917E-7C887C366BFA}"/>
              </a:ext>
            </a:extLst>
          </p:cNvPr>
          <p:cNvSpPr txBox="1"/>
          <p:nvPr/>
        </p:nvSpPr>
        <p:spPr>
          <a:xfrm>
            <a:off x="1243353" y="4362437"/>
            <a:ext cx="31461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01</a:t>
            </a:r>
          </a:p>
          <a:p>
            <a:pPr algn="ctr"/>
            <a:r>
              <a:rPr lang="en-US" altLang="ko-KR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안전성</a:t>
            </a:r>
            <a:r>
              <a:rPr lang="en-US" altLang="ko-KR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판단</a:t>
            </a:r>
            <a:r>
              <a:rPr lang="en-US" altLang="ko-KR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지표로 </a:t>
            </a:r>
            <a:endParaRPr lang="en-US" altLang="ko-KR" sz="24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en-US" altLang="ko-KR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사용할</a:t>
            </a:r>
            <a:r>
              <a:rPr lang="en-US" altLang="ko-KR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데이터의 </a:t>
            </a:r>
            <a:endParaRPr lang="en-US" altLang="ko-KR" sz="24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en-US" altLang="ko-KR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ko-KR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다양성 </a:t>
            </a:r>
            <a:r>
              <a:rPr lang="ko-KR" altLang="ko-KR" sz="2400" spc="-150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부족</a:t>
            </a:r>
            <a:endParaRPr lang="en-US" altLang="ko-KR" sz="24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endParaRPr lang="ko-KR" altLang="en-US" spc="-150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0F7EEB3D-9B98-459B-B993-30F1C759C6FA}"/>
              </a:ext>
            </a:extLst>
          </p:cNvPr>
          <p:cNvSpPr txBox="1"/>
          <p:nvPr/>
        </p:nvSpPr>
        <p:spPr>
          <a:xfrm>
            <a:off x="4276047" y="4362437"/>
            <a:ext cx="31461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02</a:t>
            </a:r>
          </a:p>
          <a:p>
            <a:pPr algn="ctr"/>
            <a:r>
              <a:rPr lang="en-US" altLang="ko-KR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도로명 데이터 확보 </a:t>
            </a:r>
            <a:endParaRPr lang="en-US" altLang="ko-KR" sz="24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ko-KR" altLang="en-US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부족으로 순찰 경로</a:t>
            </a:r>
            <a:endParaRPr lang="en-US" altLang="ko-KR" sz="24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ko-KR" altLang="en-US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선정 시 정확도 감소 </a:t>
            </a:r>
            <a:endParaRPr lang="en-US" altLang="ko-KR" sz="24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endParaRPr lang="ko-KR" altLang="en-US" spc="-150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EC5E324-326A-485B-9EF0-14361A29B9BE}"/>
              </a:ext>
            </a:extLst>
          </p:cNvPr>
          <p:cNvSpPr/>
          <p:nvPr/>
        </p:nvSpPr>
        <p:spPr>
          <a:xfrm>
            <a:off x="1632274" y="836557"/>
            <a:ext cx="2278484" cy="34104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B063D49-C68F-4B38-8CD4-0D3FC148B378}"/>
              </a:ext>
            </a:extLst>
          </p:cNvPr>
          <p:cNvSpPr/>
          <p:nvPr/>
        </p:nvSpPr>
        <p:spPr>
          <a:xfrm>
            <a:off x="1788661" y="1222331"/>
            <a:ext cx="1965709" cy="2309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4D48B39E-AFD5-4FA8-9E51-A2FAD7D2872C}"/>
              </a:ext>
            </a:extLst>
          </p:cNvPr>
          <p:cNvGrpSpPr/>
          <p:nvPr/>
        </p:nvGrpSpPr>
        <p:grpSpPr>
          <a:xfrm>
            <a:off x="2380984" y="418951"/>
            <a:ext cx="464943" cy="625257"/>
            <a:chOff x="8116019" y="438377"/>
            <a:chExt cx="464943" cy="625257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F1610060-1579-49B9-85A9-9CB3A8BB78CD}"/>
                </a:ext>
              </a:extLst>
            </p:cNvPr>
            <p:cNvSpPr/>
            <p:nvPr/>
          </p:nvSpPr>
          <p:spPr>
            <a:xfrm>
              <a:off x="8441477" y="918282"/>
              <a:ext cx="139485" cy="14535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10F8B34E-4E9A-4670-AA82-635EE373B7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3086" y="534107"/>
              <a:ext cx="316426" cy="461666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846530F7-9B28-4634-ABB5-C73DC3D19D1E}"/>
                </a:ext>
              </a:extLst>
            </p:cNvPr>
            <p:cNvSpPr/>
            <p:nvPr/>
          </p:nvSpPr>
          <p:spPr>
            <a:xfrm>
              <a:off x="8141094" y="502072"/>
              <a:ext cx="316425" cy="3218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CEC981EC-1720-4F89-85DF-78EC3C1E43F1}"/>
                </a:ext>
              </a:extLst>
            </p:cNvPr>
            <p:cNvSpPr/>
            <p:nvPr/>
          </p:nvSpPr>
          <p:spPr>
            <a:xfrm>
              <a:off x="8116019" y="438377"/>
              <a:ext cx="216000" cy="216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6565E18-E99B-41B6-90A0-EF1F72A50C4C}"/>
              </a:ext>
            </a:extLst>
          </p:cNvPr>
          <p:cNvGrpSpPr/>
          <p:nvPr/>
        </p:nvGrpSpPr>
        <p:grpSpPr>
          <a:xfrm>
            <a:off x="4709884" y="422808"/>
            <a:ext cx="2278484" cy="3828082"/>
            <a:chOff x="7593636" y="0"/>
            <a:chExt cx="2278484" cy="3828082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C47A640A-BCBC-4384-993C-B35D0B1D94F3}"/>
                </a:ext>
              </a:extLst>
            </p:cNvPr>
            <p:cNvSpPr/>
            <p:nvPr/>
          </p:nvSpPr>
          <p:spPr>
            <a:xfrm>
              <a:off x="7593636" y="417606"/>
              <a:ext cx="2278484" cy="34104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6BC23E98-5F07-457A-841D-9B45E4E7C58A}"/>
                </a:ext>
              </a:extLst>
            </p:cNvPr>
            <p:cNvSpPr/>
            <p:nvPr/>
          </p:nvSpPr>
          <p:spPr>
            <a:xfrm>
              <a:off x="7750023" y="803380"/>
              <a:ext cx="1965709" cy="2309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="" xmlns:a16="http://schemas.microsoft.com/office/drawing/2014/main" id="{A1683C74-AD3A-437D-87F8-553AAB3E36EC}"/>
                </a:ext>
              </a:extLst>
            </p:cNvPr>
            <p:cNvGrpSpPr/>
            <p:nvPr/>
          </p:nvGrpSpPr>
          <p:grpSpPr>
            <a:xfrm>
              <a:off x="8342346" y="0"/>
              <a:ext cx="464943" cy="625257"/>
              <a:chOff x="8116019" y="438377"/>
              <a:chExt cx="464943" cy="625257"/>
            </a:xfrm>
          </p:grpSpPr>
          <p:sp>
            <p:nvSpPr>
              <p:cNvPr id="46" name="타원 45">
                <a:extLst>
                  <a:ext uri="{FF2B5EF4-FFF2-40B4-BE49-F238E27FC236}">
                    <a16:creationId xmlns="" xmlns:a16="http://schemas.microsoft.com/office/drawing/2014/main" id="{D4E371E7-B6E7-4381-BC2E-BFA8B80E8B27}"/>
                  </a:ext>
                </a:extLst>
              </p:cNvPr>
              <p:cNvSpPr/>
              <p:nvPr/>
            </p:nvSpPr>
            <p:spPr>
              <a:xfrm>
                <a:off x="8441477" y="918282"/>
                <a:ext cx="139485" cy="14535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="" xmlns:a16="http://schemas.microsoft.com/office/drawing/2014/main" id="{B94DB3B9-5A41-4794-ADE8-F455EEDD64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03086" y="534107"/>
                <a:ext cx="316426" cy="461666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타원 47">
                <a:extLst>
                  <a:ext uri="{FF2B5EF4-FFF2-40B4-BE49-F238E27FC236}">
                    <a16:creationId xmlns="" xmlns:a16="http://schemas.microsoft.com/office/drawing/2014/main" id="{6B0C49E4-E1D9-4ADD-BD16-DAE3C91FC217}"/>
                  </a:ext>
                </a:extLst>
              </p:cNvPr>
              <p:cNvSpPr/>
              <p:nvPr/>
            </p:nvSpPr>
            <p:spPr>
              <a:xfrm>
                <a:off x="8141094" y="502072"/>
                <a:ext cx="316425" cy="32186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="" xmlns:a16="http://schemas.microsoft.com/office/drawing/2014/main" id="{5F3C80C8-D854-483A-9453-A7E3EBE1287D}"/>
                  </a:ext>
                </a:extLst>
              </p:cNvPr>
              <p:cNvSpPr/>
              <p:nvPr/>
            </p:nvSpPr>
            <p:spPr>
              <a:xfrm>
                <a:off x="8116019" y="438377"/>
                <a:ext cx="216000" cy="216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052" name="Picture 4" descr="no street address pictogram에 대한 이미지 검색결과">
              <a:extLst>
                <a:ext uri="{FF2B5EF4-FFF2-40B4-BE49-F238E27FC236}">
                  <a16:creationId xmlns="" xmlns:a16="http://schemas.microsoft.com/office/drawing/2014/main" id="{00C41EA8-C467-4E48-B804-401277E02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9054" y="1011031"/>
              <a:ext cx="1804686" cy="174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>
            <a:extLst>
              <a:ext uri="{FF2B5EF4-FFF2-40B4-BE49-F238E27FC236}">
                <a16:creationId xmlns="" xmlns:a16="http://schemas.microsoft.com/office/drawing/2014/main" id="{8A22BDC3-2980-4EF3-8325-21D182FB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2" y="1368470"/>
            <a:ext cx="1657350" cy="17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E1BFB26E-DD51-4FDF-B42D-189F33B59115}"/>
              </a:ext>
            </a:extLst>
          </p:cNvPr>
          <p:cNvGrpSpPr/>
          <p:nvPr/>
        </p:nvGrpSpPr>
        <p:grpSpPr>
          <a:xfrm>
            <a:off x="2687709" y="1163194"/>
            <a:ext cx="158218" cy="2428058"/>
            <a:chOff x="6096000" y="619942"/>
            <a:chExt cx="158218" cy="2428058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4B64222B-EBA8-4BBD-A3E3-38A555613A5E}"/>
                </a:ext>
              </a:extLst>
            </p:cNvPr>
            <p:cNvSpPr/>
            <p:nvPr/>
          </p:nvSpPr>
          <p:spPr>
            <a:xfrm rot="1522144">
              <a:off x="6096000" y="619943"/>
              <a:ext cx="143072" cy="2428057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69E1BD54-FB61-4655-8167-FB857596CADA}"/>
                </a:ext>
              </a:extLst>
            </p:cNvPr>
            <p:cNvSpPr/>
            <p:nvPr/>
          </p:nvSpPr>
          <p:spPr>
            <a:xfrm rot="20126500">
              <a:off x="6111146" y="619942"/>
              <a:ext cx="143072" cy="2428057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/>
          <p:cNvCxnSpPr/>
          <p:nvPr/>
        </p:nvCxnSpPr>
        <p:spPr>
          <a:xfrm flipH="1">
            <a:off x="7537244" y="459986"/>
            <a:ext cx="12700" cy="5610614"/>
          </a:xfrm>
          <a:prstGeom prst="line">
            <a:avLst/>
          </a:prstGeom>
          <a:ln w="381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03056" y="1229870"/>
            <a:ext cx="779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Lucida Sans Typewriter" panose="020B0509030504030204" pitchFamily="49" charset="0"/>
              </a:rPr>
              <a:t>“</a:t>
            </a:r>
            <a:endParaRPr lang="ko-KR" altLang="en-US" sz="7200" dirty="0">
              <a:latin typeface="Lucida Sans Typewriter" panose="020B05090305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980366" y="4572000"/>
            <a:ext cx="904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Lucida Sans Typewriter" panose="020B0509030504030204" pitchFamily="49" charset="0"/>
              </a:rPr>
              <a:t>”</a:t>
            </a:r>
            <a:endParaRPr lang="ko-KR" altLang="en-US" sz="7200" dirty="0"/>
          </a:p>
        </p:txBody>
      </p:sp>
      <p:sp>
        <p:nvSpPr>
          <p:cNvPr id="25" name="TextBox 24"/>
          <p:cNvSpPr txBox="1"/>
          <p:nvPr/>
        </p:nvSpPr>
        <p:spPr>
          <a:xfrm>
            <a:off x="8353547" y="2234241"/>
            <a:ext cx="33963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결과도출을 위한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직접적인 데이터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부재로 인한 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필연적 추론 발생  </a:t>
            </a:r>
          </a:p>
        </p:txBody>
      </p:sp>
    </p:spTree>
    <p:extLst>
      <p:ext uri="{BB962C8B-B14F-4D97-AF65-F5344CB8AC3E}">
        <p14:creationId xmlns:p14="http://schemas.microsoft.com/office/powerpoint/2010/main" val="32695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519" y="669372"/>
            <a:ext cx="619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활용한 데이터 </a:t>
            </a:r>
            <a:endParaRPr lang="en-US" altLang="ko-KR" sz="28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>
            <a:cxnSpLocks/>
          </p:cNvCxnSpPr>
          <p:nvPr/>
        </p:nvCxnSpPr>
        <p:spPr>
          <a:xfrm>
            <a:off x="573519" y="1347616"/>
            <a:ext cx="539901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397091" y="1698173"/>
            <a:ext cx="0" cy="3396343"/>
          </a:xfrm>
          <a:prstGeom prst="line">
            <a:avLst/>
          </a:prstGeom>
          <a:ln w="28575">
            <a:solidFill>
              <a:srgbClr val="222A3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5544" y="1534886"/>
            <a:ext cx="600689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대범죄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발생현황 통계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(2014~2018) 』</a:t>
            </a:r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>
              <a:lnSpc>
                <a:spcPct val="2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주민등록인구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(2018) 』</a:t>
            </a:r>
          </a:p>
          <a:p>
            <a:pPr latinLnBrk="0">
              <a:lnSpc>
                <a:spcPct val="2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자치구 </a:t>
            </a:r>
            <a:r>
              <a:rPr lang="ko-KR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년도별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 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설치현황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(2014~2018) 』  </a:t>
            </a:r>
          </a:p>
          <a:p>
            <a:pPr latinLnBrk="0">
              <a:lnSpc>
                <a:spcPct val="2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대한민국 최신 행정구역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(SHP) 』</a:t>
            </a:r>
          </a:p>
          <a:p>
            <a:pPr latinLnBrk="0">
              <a:lnSpc>
                <a:spcPct val="2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용산구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여성안심지킴이집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(2019)』</a:t>
            </a:r>
          </a:p>
          <a:p>
            <a:pPr latinLnBrk="0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932587A-84DD-41A8-AC7E-BA2FBFB8E46B}"/>
              </a:ext>
            </a:extLst>
          </p:cNvPr>
          <p:cNvSpPr txBox="1"/>
          <p:nvPr/>
        </p:nvSpPr>
        <p:spPr>
          <a:xfrm>
            <a:off x="6632645" y="1393370"/>
            <a:ext cx="535915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30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지구대 파출소 치안센터 정보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)(2016) 』</a:t>
            </a:r>
            <a:endParaRPr lang="ko-KR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>
              <a:lnSpc>
                <a:spcPct val="30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용산구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_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안전비상벨위치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(2019)』  </a:t>
            </a:r>
          </a:p>
          <a:p>
            <a:pPr latinLnBrk="0">
              <a:lnSpc>
                <a:spcPct val="30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용산구 주민등록 인구현황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(2019) 』</a:t>
            </a:r>
          </a:p>
          <a:p>
            <a:pPr latinLnBrk="0">
              <a:lnSpc>
                <a:spcPct val="30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우리마을가게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상권분석서비스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0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상권배후지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추정유동인구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)(2019) 』</a:t>
            </a:r>
          </a:p>
        </p:txBody>
      </p:sp>
    </p:spTree>
    <p:extLst>
      <p:ext uri="{BB962C8B-B14F-4D97-AF65-F5344CB8AC3E}">
        <p14:creationId xmlns:p14="http://schemas.microsoft.com/office/powerpoint/2010/main" val="395318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3018" y="2752815"/>
            <a:ext cx="539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감사합니다</a:t>
            </a:r>
            <a:r>
              <a:rPr lang="en-US" altLang="ko-KR" sz="36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964F636-786B-4AD3-BCEA-C722B5AF67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501" y="5741043"/>
            <a:ext cx="1034251" cy="940441"/>
          </a:xfrm>
          <a:prstGeom prst="rect">
            <a:avLst/>
          </a:prstGeom>
          <a:effectLst>
            <a:softEdge rad="101600"/>
          </a:effectLst>
        </p:spPr>
      </p:pic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C10636A-7F3A-42FE-BC44-5CBE42858889}"/>
              </a:ext>
            </a:extLst>
          </p:cNvPr>
          <p:cNvCxnSpPr/>
          <p:nvPr/>
        </p:nvCxnSpPr>
        <p:spPr>
          <a:xfrm>
            <a:off x="5080555" y="3404988"/>
            <a:ext cx="1820442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51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1. </a:t>
            </a:r>
            <a:r>
              <a:rPr lang="ko-KR" altLang="en-US" sz="32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연구배경</a:t>
            </a:r>
            <a:endParaRPr lang="en-US" altLang="ko-KR" sz="32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2187061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FAD7EB5-6D23-45E1-98DC-7AA978A6C0A9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8E294A0-F080-4BF7-B4C9-071299B65D90}"/>
              </a:ext>
            </a:extLst>
          </p:cNvPr>
          <p:cNvSpPr txBox="1"/>
          <p:nvPr/>
        </p:nvSpPr>
        <p:spPr>
          <a:xfrm>
            <a:off x="7810500" y="2225292"/>
            <a:ext cx="3015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사회문제 인식</a:t>
            </a:r>
            <a:endParaRPr lang="en-US" altLang="ko-KR" sz="28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현황분석</a:t>
            </a:r>
            <a:endParaRPr lang="en-US" altLang="ko-KR" sz="28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13949" y="6251070"/>
            <a:ext cx="2400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여성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인 가구 증가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85176" y="6251070"/>
            <a:ext cx="3413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여성을 대상으로 한 흉악 범죄 증가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6878" y="383232"/>
            <a:ext cx="4937762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여성의 귀갓길 안전이 위협받는 상황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D543E17D-593A-41C2-B1E1-D8585ACF65CD}"/>
              </a:ext>
            </a:extLst>
          </p:cNvPr>
          <p:cNvGrpSpPr/>
          <p:nvPr/>
        </p:nvGrpSpPr>
        <p:grpSpPr>
          <a:xfrm>
            <a:off x="10523392" y="54000"/>
            <a:ext cx="1980921" cy="483822"/>
            <a:chOff x="10475266" y="454361"/>
            <a:chExt cx="1980921" cy="483822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B142CAB2-3907-48FF-9348-720989E89CF8}"/>
                </a:ext>
              </a:extLst>
            </p:cNvPr>
            <p:cNvSpPr/>
            <p:nvPr/>
          </p:nvSpPr>
          <p:spPr>
            <a:xfrm>
              <a:off x="10475266" y="454361"/>
              <a:ext cx="1670956" cy="46166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="" xmlns:a16="http://schemas.microsoft.com/office/drawing/2014/main" id="{5C6EA30C-DE95-44CF-91A0-08074AE88D85}"/>
                </a:ext>
              </a:extLst>
            </p:cNvPr>
            <p:cNvSpPr/>
            <p:nvPr/>
          </p:nvSpPr>
          <p:spPr>
            <a:xfrm rot="18907022">
              <a:off x="11839732" y="679203"/>
              <a:ext cx="298256" cy="13109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="" xmlns:a16="http://schemas.microsoft.com/office/drawing/2014/main" id="{9A67D9B0-DB0F-4009-BF2A-B356FEDF8E42}"/>
                </a:ext>
              </a:extLst>
            </p:cNvPr>
            <p:cNvSpPr/>
            <p:nvPr/>
          </p:nvSpPr>
          <p:spPr>
            <a:xfrm rot="8137347">
              <a:off x="11952395" y="789992"/>
              <a:ext cx="295279" cy="14819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CFF2CDDB-6AD6-4227-8CA0-33D218CDE66A}"/>
                </a:ext>
              </a:extLst>
            </p:cNvPr>
            <p:cNvSpPr txBox="1"/>
            <p:nvPr/>
          </p:nvSpPr>
          <p:spPr>
            <a:xfrm>
              <a:off x="10534397" y="478057"/>
              <a:ext cx="1921790" cy="38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사회문제 인식</a:t>
              </a: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83891"/>
              </p:ext>
            </p:extLst>
          </p:nvPr>
        </p:nvGraphicFramePr>
        <p:xfrm>
          <a:off x="2044699" y="1094014"/>
          <a:ext cx="9334502" cy="4843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2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672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84359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</a:schemeClr>
                          </a:solidFill>
                        </a:ln>
                      </a:endParaRPr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91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D05B189-B13E-48CB-9ECC-57CA25660C31}"/>
              </a:ext>
            </a:extLst>
          </p:cNvPr>
          <p:cNvSpPr txBox="1"/>
          <p:nvPr/>
        </p:nvSpPr>
        <p:spPr>
          <a:xfrm>
            <a:off x="1726877" y="383232"/>
            <a:ext cx="580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방범 시설 및 서비스 확대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856E969B-475D-4613-BF52-8CD5AFFD6227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이등변 삼각형 26">
            <a:extLst>
              <a:ext uri="{FF2B5EF4-FFF2-40B4-BE49-F238E27FC236}">
                <a16:creationId xmlns="" xmlns:a16="http://schemas.microsoft.com/office/drawing/2014/main" id="{B92B15EE-23A0-4544-B95C-7DD8DF180BD1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이등변 삼각형 27">
            <a:extLst>
              <a:ext uri="{FF2B5EF4-FFF2-40B4-BE49-F238E27FC236}">
                <a16:creationId xmlns="" xmlns:a16="http://schemas.microsoft.com/office/drawing/2014/main" id="{ABB1A960-03D5-4A15-B4CB-9B1BD7779501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33C8575-C298-4CC4-9AEA-E0ACCD86CC33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178955" y="1160875"/>
          <a:ext cx="8973458" cy="5109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67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867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5481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5481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6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085" y="1801897"/>
            <a:ext cx="5806444" cy="75799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7010">
            <a:off x="5311832" y="1511490"/>
            <a:ext cx="5257800" cy="676275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2155002" y="5469201"/>
            <a:ext cx="9011778" cy="85004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D05B189-B13E-48CB-9ECC-57CA25660C31}"/>
              </a:ext>
            </a:extLst>
          </p:cNvPr>
          <p:cNvSpPr txBox="1"/>
          <p:nvPr/>
        </p:nvSpPr>
        <p:spPr>
          <a:xfrm>
            <a:off x="1726877" y="383232"/>
            <a:ext cx="580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문제점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치안 불평등</a:t>
            </a: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856E969B-475D-4613-BF52-8CD5AFFD6227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이등변 삼각형 26">
            <a:extLst>
              <a:ext uri="{FF2B5EF4-FFF2-40B4-BE49-F238E27FC236}">
                <a16:creationId xmlns="" xmlns:a16="http://schemas.microsoft.com/office/drawing/2014/main" id="{B92B15EE-23A0-4544-B95C-7DD8DF180BD1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이등변 삼각형 27">
            <a:extLst>
              <a:ext uri="{FF2B5EF4-FFF2-40B4-BE49-F238E27FC236}">
                <a16:creationId xmlns="" xmlns:a16="http://schemas.microsoft.com/office/drawing/2014/main" id="{ABB1A960-03D5-4A15-B4CB-9B1BD7779501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33C8575-C298-4CC4-9AEA-E0ACCD86CC33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현황분석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3606">
            <a:off x="2650266" y="2446856"/>
            <a:ext cx="6127882" cy="87444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2351346" y="5604485"/>
            <a:ext cx="78803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나눔고딕" panose="020D0604000000000000" charset="-127"/>
                <a:ea typeface="나눔고딕" panose="020D0604000000000000" charset="-127"/>
                <a:sym typeface="Wingdings" panose="05000000000000000000" pitchFamily="2" charset="2"/>
              </a:rPr>
              <a:t> </a:t>
            </a:r>
            <a:r>
              <a:rPr lang="ko-KR" altLang="en-US" sz="24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서울시 내의 치안 소외지역을 찾아 순찰 강화</a:t>
            </a:r>
            <a:endParaRPr lang="en-US" altLang="ko-KR" sz="24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D05B189-B13E-48CB-9ECC-57CA25660C31}"/>
              </a:ext>
            </a:extLst>
          </p:cNvPr>
          <p:cNvSpPr txBox="1"/>
          <p:nvPr/>
        </p:nvSpPr>
        <p:spPr>
          <a:xfrm>
            <a:off x="1726877" y="4755228"/>
            <a:ext cx="580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개선책 제안 </a:t>
            </a:r>
            <a:r>
              <a:rPr lang="en-US" altLang="ko-KR" sz="2400" b="1" spc="-150" dirty="0">
                <a:latin typeface="나눔고딕" panose="020D0604000000000000" charset="-127"/>
                <a:ea typeface="나눔고딕" panose="020D0604000000000000" charset="-127"/>
              </a:rPr>
              <a:t>: </a:t>
            </a:r>
            <a:r>
              <a:rPr lang="ko-KR" altLang="en-US" sz="2400" b="1" spc="-150" dirty="0">
                <a:solidFill>
                  <a:srgbClr val="FF0000"/>
                </a:solidFill>
                <a:latin typeface="나눔고딕" panose="020D0604000000000000" charset="-127"/>
                <a:ea typeface="나눔고딕" panose="020D0604000000000000" charset="-127"/>
              </a:rPr>
              <a:t>순찰 </a:t>
            </a:r>
            <a:r>
              <a:rPr lang="ko-KR" altLang="en-US" sz="2400" b="1" spc="-150" dirty="0" err="1">
                <a:solidFill>
                  <a:srgbClr val="FF0000"/>
                </a:solidFill>
                <a:latin typeface="나눔고딕" panose="020D0604000000000000" charset="-127"/>
                <a:ea typeface="나눔고딕" panose="020D0604000000000000" charset="-127"/>
              </a:rPr>
              <a:t>적합지</a:t>
            </a:r>
            <a:r>
              <a:rPr lang="ko-KR" altLang="en-US" sz="2400" b="1" spc="-150" dirty="0">
                <a:solidFill>
                  <a:srgbClr val="FF0000"/>
                </a:solidFill>
                <a:latin typeface="나눔고딕" panose="020D0604000000000000" charset="-127"/>
                <a:ea typeface="나눔고딕" panose="020D0604000000000000" charset="-127"/>
              </a:rPr>
              <a:t> 선정</a:t>
            </a:r>
            <a:r>
              <a:rPr lang="en-US" altLang="ko-KR" sz="2400" b="1" spc="-150" dirty="0">
                <a:solidFill>
                  <a:srgbClr val="FF0000"/>
                </a:solidFill>
                <a:latin typeface="나눔고딕" panose="020D0604000000000000" charset="-127"/>
                <a:ea typeface="나눔고딕" panose="020D0604000000000000" charset="-127"/>
              </a:rPr>
              <a:t> </a:t>
            </a:r>
          </a:p>
        </p:txBody>
      </p:sp>
      <p:sp>
        <p:nvSpPr>
          <p:cNvPr id="12" name="아래쪽 화살표 11"/>
          <p:cNvSpPr/>
          <p:nvPr/>
        </p:nvSpPr>
        <p:spPr>
          <a:xfrm>
            <a:off x="6651928" y="4022951"/>
            <a:ext cx="711200" cy="732277"/>
          </a:xfrm>
          <a:prstGeom prst="down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4161899" y="6080063"/>
            <a:ext cx="3920941" cy="1721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4419" y="3205294"/>
            <a:ext cx="5617418" cy="5237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2155000" y="1076057"/>
            <a:ext cx="9011779" cy="279969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7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776" y="2657296"/>
            <a:ext cx="278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2. </a:t>
            </a:r>
            <a:r>
              <a:rPr lang="ko-KR" altLang="en-US" sz="3200" i="1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분석과정</a:t>
            </a:r>
            <a:endParaRPr lang="en-US" altLang="ko-KR" sz="3200" i="1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978539" y="3404988"/>
            <a:ext cx="2356526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5416952"/>
            <a:ext cx="12192000" cy="144104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B41CF91-5FD6-4488-8A04-63E3911A5E29}"/>
              </a:ext>
            </a:extLst>
          </p:cNvPr>
          <p:cNvSpPr txBox="1"/>
          <p:nvPr/>
        </p:nvSpPr>
        <p:spPr>
          <a:xfrm>
            <a:off x="7658099" y="1939542"/>
            <a:ext cx="31300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분석계획</a:t>
            </a:r>
            <a:endParaRPr lang="en-US" altLang="ko-KR" sz="28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데이터 전처리</a:t>
            </a:r>
            <a:endParaRPr lang="en-US" altLang="ko-KR" sz="28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분석 </a:t>
            </a:r>
            <a:r>
              <a:rPr lang="en-US" altLang="ko-KR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&amp; </a:t>
            </a:r>
            <a:r>
              <a:rPr lang="ko-KR" altLang="en-US" sz="2800" spc="-15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시각화</a:t>
            </a:r>
            <a:endParaRPr lang="en-US" altLang="ko-KR" sz="2800" spc="-15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FA1E5260-70A6-42B8-BA1D-0447EFA9ADE1}"/>
              </a:ext>
            </a:extLst>
          </p:cNvPr>
          <p:cNvCxnSpPr>
            <a:cxnSpLocks/>
          </p:cNvCxnSpPr>
          <p:nvPr/>
        </p:nvCxnSpPr>
        <p:spPr>
          <a:xfrm>
            <a:off x="6096000" y="1886673"/>
            <a:ext cx="0" cy="23265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3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768903" y="4074860"/>
            <a:ext cx="8060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의 범죄예방 효과가 적은 지역구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Top 5 </a:t>
            </a:r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438463" y="386240"/>
            <a:ext cx="4360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과정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EC9124B6-CD14-4430-A7A1-372526558712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="" xmlns:a16="http://schemas.microsoft.com/office/drawing/2014/main" id="{607025DD-E10B-4637-B51E-F0CB7FB4EAB4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="" xmlns:a16="http://schemas.microsoft.com/office/drawing/2014/main" id="{24450BDA-67A2-4DE2-87A0-A509BCB89907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91D026E-F940-4314-8342-9FB725C84E42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분석계획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68903" y="1658428"/>
            <a:ext cx="2584760" cy="90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구별 인구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DB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68903" y="2788975"/>
            <a:ext cx="2584760" cy="90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구별 강력범죄 건수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DB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0" name="직선 화살표 연결선 9"/>
          <p:cNvCxnSpPr>
            <a:stCxn id="2" idx="3"/>
          </p:cNvCxnSpPr>
          <p:nvPr/>
        </p:nvCxnSpPr>
        <p:spPr>
          <a:xfrm>
            <a:off x="4353663" y="2111808"/>
            <a:ext cx="911869" cy="426357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22" idx="3"/>
          </p:cNvCxnSpPr>
          <p:nvPr/>
        </p:nvCxnSpPr>
        <p:spPr>
          <a:xfrm flipV="1">
            <a:off x="4353663" y="2853175"/>
            <a:ext cx="911869" cy="38918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265532" y="2246579"/>
            <a:ext cx="2969502" cy="90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인구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10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만당</a:t>
            </a:r>
            <a:endParaRPr lang="en-US" altLang="ko-KR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구별 범죄건수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DB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868085" y="2246579"/>
            <a:ext cx="2690684" cy="90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범죄율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높은</a:t>
            </a:r>
            <a:endParaRPr lang="en-US" altLang="ko-KR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TOP5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53552" y="4605551"/>
            <a:ext cx="2584760" cy="90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구별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CCTV DB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53552" y="5736098"/>
            <a:ext cx="2584760" cy="90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구별 강력범죄 건수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DB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5" name="직선 화살표 연결선 34"/>
          <p:cNvCxnSpPr>
            <a:stCxn id="33" idx="3"/>
          </p:cNvCxnSpPr>
          <p:nvPr/>
        </p:nvCxnSpPr>
        <p:spPr>
          <a:xfrm>
            <a:off x="4338312" y="5058931"/>
            <a:ext cx="911869" cy="426357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4" idx="3"/>
          </p:cNvCxnSpPr>
          <p:nvPr/>
        </p:nvCxnSpPr>
        <p:spPr>
          <a:xfrm flipV="1">
            <a:off x="4338312" y="5800298"/>
            <a:ext cx="911869" cy="38918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250181" y="5193702"/>
            <a:ext cx="2969502" cy="90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CCTV 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개수와 범죄 건수 간의</a:t>
            </a:r>
            <a:endParaRPr lang="en-US" altLang="ko-KR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상관관계 분석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852734" y="5193702"/>
            <a:ext cx="2690684" cy="90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상관계수 낮은</a:t>
            </a:r>
            <a:endParaRPr lang="en-US" altLang="ko-KR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algn="ctr"/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TOP5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9" name="직선 화살표 연결선 38"/>
          <p:cNvCxnSpPr>
            <a:stCxn id="37" idx="3"/>
            <a:endCxn id="38" idx="1"/>
          </p:cNvCxnSpPr>
          <p:nvPr/>
        </p:nvCxnSpPr>
        <p:spPr>
          <a:xfrm>
            <a:off x="8219683" y="5647082"/>
            <a:ext cx="633051" cy="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8235034" y="2754388"/>
            <a:ext cx="633051" cy="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768903" y="1154022"/>
            <a:ext cx="38795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강력범죄 </a:t>
            </a:r>
            <a:r>
              <a:rPr lang="ko-KR" altLang="ko-KR" kern="1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발생율이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 높은 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구</a:t>
            </a: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1753552" y="1507856"/>
            <a:ext cx="801657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753552" y="4444192"/>
            <a:ext cx="801657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7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1" y="0"/>
            <a:ext cx="118422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524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rgbClr val="FFC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분석과정</a:t>
            </a:r>
            <a:endParaRPr lang="en-US" altLang="ko-KR" sz="2400" spc="-300" dirty="0">
              <a:solidFill>
                <a:srgbClr val="FFC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분석결과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146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bg1">
                    <a:lumMod val="6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기대효과</a:t>
            </a:r>
            <a:endParaRPr lang="en-US" altLang="ko-KR" sz="2000" spc="-300" dirty="0">
              <a:solidFill>
                <a:schemeClr val="bg1">
                  <a:lumMod val="6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147C5ED8-DA89-4E10-A35B-865CE4A519FB}"/>
              </a:ext>
            </a:extLst>
          </p:cNvPr>
          <p:cNvSpPr/>
          <p:nvPr/>
        </p:nvSpPr>
        <p:spPr>
          <a:xfrm>
            <a:off x="1535315" y="1293167"/>
            <a:ext cx="80600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1 . 5</a:t>
            </a:r>
            <a:r>
              <a:rPr lang="ko-KR" altLang="ko-KR" kern="1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대 강력범죄 발생율이 높은 구</a:t>
            </a:r>
            <a:endParaRPr lang="en-US" altLang="ko-KR" kern="100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endParaRPr lang="en-US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pPr lvl="0" algn="just" latinLnBrk="0">
              <a:spcAft>
                <a:spcPts val="0"/>
              </a:spcAft>
            </a:pP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조건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2. CCTV</a:t>
            </a:r>
            <a:r>
              <a:rPr lang="ko-KR" altLang="en-US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의 범죄예방 효과가 적은 지역구 </a:t>
            </a:r>
            <a:r>
              <a:rPr lang="en-US" altLang="ko-KR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Top 5 </a:t>
            </a:r>
          </a:p>
          <a:p>
            <a:pPr lvl="0" algn="just" latinLnBrk="0">
              <a:spcAft>
                <a:spcPts val="0"/>
              </a:spcAft>
            </a:pPr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9A68FF1-A003-4BA7-A629-6F015A13DEDB}"/>
              </a:ext>
            </a:extLst>
          </p:cNvPr>
          <p:cNvSpPr/>
          <p:nvPr/>
        </p:nvSpPr>
        <p:spPr>
          <a:xfrm>
            <a:off x="1535315" y="465965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순찰이 필요한 </a:t>
            </a:r>
            <a:r>
              <a:rPr lang="ko-KR" altLang="en-US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지역</a:t>
            </a:r>
            <a:r>
              <a:rPr lang="ko-KR" altLang="ko-KR" sz="2400" b="1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구 선정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CE6E2D9-EEB0-40DF-BBFD-E4C3F801E87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75"/>
          <a:stretch/>
        </p:blipFill>
        <p:spPr>
          <a:xfrm>
            <a:off x="1407105" y="2289803"/>
            <a:ext cx="5289630" cy="4415797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39AD3435-37E0-492D-BA05-C575D091B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365057"/>
              </p:ext>
            </p:extLst>
          </p:nvPr>
        </p:nvGraphicFramePr>
        <p:xfrm>
          <a:off x="7070271" y="4497701"/>
          <a:ext cx="4451444" cy="189313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02767">
                  <a:extLst>
                    <a:ext uri="{9D8B030D-6E8A-4147-A177-3AD203B41FA5}">
                      <a16:colId xmlns="" xmlns:a16="http://schemas.microsoft.com/office/drawing/2014/main" val="2040108798"/>
                    </a:ext>
                  </a:extLst>
                </a:gridCol>
                <a:gridCol w="3048677">
                  <a:extLst>
                    <a:ext uri="{9D8B030D-6E8A-4147-A177-3AD203B41FA5}">
                      <a16:colId xmlns="" xmlns:a16="http://schemas.microsoft.com/office/drawing/2014/main" val="2655692853"/>
                    </a:ext>
                  </a:extLst>
                </a:gridCol>
              </a:tblGrid>
              <a:tr h="315523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ko-KR" sz="2000" kern="100" dirty="0" err="1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행정구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20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r>
                        <a:rPr lang="ko-KR" sz="2000" kern="100" dirty="0">
                          <a:solidFill>
                            <a:srgbClr val="FFC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만명 당 범죄발생 건수</a:t>
                      </a:r>
                      <a:endParaRPr lang="ko-KR" sz="2000" kern="100" dirty="0">
                        <a:solidFill>
                          <a:srgbClr val="FFC000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9933520"/>
                  </a:ext>
                </a:extLst>
              </a:tr>
              <a:tr h="315523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2971</a:t>
                      </a:r>
                      <a:endParaRPr lang="ko-KR" sz="180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739433441"/>
                  </a:ext>
                </a:extLst>
              </a:tr>
              <a:tr h="315523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종로구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2263</a:t>
                      </a:r>
                      <a:endParaRPr lang="ko-KR" sz="1800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53609209"/>
                  </a:ext>
                </a:extLst>
              </a:tr>
              <a:tr h="315523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영등포구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1447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759682291"/>
                  </a:ext>
                </a:extLst>
              </a:tr>
              <a:tr h="315523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용산구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1392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6887129"/>
                  </a:ext>
                </a:extLst>
              </a:tr>
              <a:tr h="315523">
                <a:tc>
                  <a:txBody>
                    <a:bodyPr/>
                    <a:lstStyle/>
                    <a:p>
                      <a:pPr marL="0" lvl="0" indent="0" algn="l" latinLnBrk="0"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1131570" algn="l"/>
                        </a:tabLst>
                      </a:pPr>
                      <a:r>
                        <a:rPr lang="en-US" alt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5. </a:t>
                      </a:r>
                      <a:r>
                        <a:rPr lang="ko-KR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  <a:tabLst>
                          <a:tab pos="1131570" algn="l"/>
                        </a:tabLst>
                      </a:pPr>
                      <a:r>
                        <a:rPr lang="en-US" sz="1800" kern="100" dirty="0"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1372</a:t>
                      </a:r>
                      <a:endParaRPr lang="ko-KR" sz="1800" kern="100" dirty="0"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6662882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ADB7FA5-EC7C-4C7C-B317-97FD1B131969}"/>
              </a:ext>
            </a:extLst>
          </p:cNvPr>
          <p:cNvSpPr/>
          <p:nvPr/>
        </p:nvSpPr>
        <p:spPr>
          <a:xfrm>
            <a:off x="10523392" y="54000"/>
            <a:ext cx="1670956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이등변 삼각형 13">
            <a:extLst>
              <a:ext uri="{FF2B5EF4-FFF2-40B4-BE49-F238E27FC236}">
                <a16:creationId xmlns="" xmlns:a16="http://schemas.microsoft.com/office/drawing/2014/main" id="{1D525ADA-18AD-47E3-B797-064A6C0FBA01}"/>
              </a:ext>
            </a:extLst>
          </p:cNvPr>
          <p:cNvSpPr/>
          <p:nvPr/>
        </p:nvSpPr>
        <p:spPr>
          <a:xfrm rot="18907022">
            <a:off x="11887858" y="278842"/>
            <a:ext cx="298256" cy="131090"/>
          </a:xfrm>
          <a:prstGeom prst="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이등변 삼각형 14">
            <a:extLst>
              <a:ext uri="{FF2B5EF4-FFF2-40B4-BE49-F238E27FC236}">
                <a16:creationId xmlns="" xmlns:a16="http://schemas.microsoft.com/office/drawing/2014/main" id="{4D71B181-514B-4A2C-8ECB-2EA3F3C9BA69}"/>
              </a:ext>
            </a:extLst>
          </p:cNvPr>
          <p:cNvSpPr/>
          <p:nvPr/>
        </p:nvSpPr>
        <p:spPr>
          <a:xfrm rot="8137347">
            <a:off x="12000521" y="389631"/>
            <a:ext cx="295279" cy="1481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14A6850-A0F7-4D18-9A01-DF14D34D9679}"/>
              </a:ext>
            </a:extLst>
          </p:cNvPr>
          <p:cNvSpPr txBox="1"/>
          <p:nvPr/>
        </p:nvSpPr>
        <p:spPr>
          <a:xfrm>
            <a:off x="10582523" y="77696"/>
            <a:ext cx="1921790" cy="3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분석</a:t>
            </a:r>
            <a:r>
              <a:rPr lang="en-US" altLang="ko-KR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시각화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D053DE15-90F4-41F5-A151-65612BFFA37E}"/>
              </a:ext>
            </a:extLst>
          </p:cNvPr>
          <p:cNvGrpSpPr/>
          <p:nvPr/>
        </p:nvGrpSpPr>
        <p:grpSpPr>
          <a:xfrm flipH="1">
            <a:off x="11263208" y="2376780"/>
            <a:ext cx="203200" cy="1805022"/>
            <a:chOff x="1885109" y="5336408"/>
            <a:chExt cx="298402" cy="1043022"/>
          </a:xfrm>
        </p:grpSpPr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6E87475A-10D4-4C27-A95C-9074F52DD52E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E14255A1-4BDA-4702-836A-3AB783FEC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499" cy="1043022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8533E7CA-36E1-437A-A8FA-460AC1E5085F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D053DE15-90F4-41F5-A151-65612BFFA37E}"/>
              </a:ext>
            </a:extLst>
          </p:cNvPr>
          <p:cNvGrpSpPr/>
          <p:nvPr/>
        </p:nvGrpSpPr>
        <p:grpSpPr>
          <a:xfrm>
            <a:off x="7093704" y="2417423"/>
            <a:ext cx="203200" cy="1805022"/>
            <a:chOff x="1885109" y="5336408"/>
            <a:chExt cx="298402" cy="1043022"/>
          </a:xfrm>
        </p:grpSpPr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6E87475A-10D4-4C27-A95C-9074F52DD52E}"/>
                </a:ext>
              </a:extLst>
            </p:cNvPr>
            <p:cNvCxnSpPr/>
            <p:nvPr/>
          </p:nvCxnSpPr>
          <p:spPr>
            <a:xfrm>
              <a:off x="1897709" y="5354341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E14255A1-4BDA-4702-836A-3AB783FEC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694" y="5336408"/>
              <a:ext cx="9499" cy="1043022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8533E7CA-36E1-437A-A8FA-460AC1E5085F}"/>
                </a:ext>
              </a:extLst>
            </p:cNvPr>
            <p:cNvCxnSpPr/>
            <p:nvPr/>
          </p:nvCxnSpPr>
          <p:spPr>
            <a:xfrm>
              <a:off x="1885109" y="6367687"/>
              <a:ext cx="285802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587463" y="2179005"/>
            <a:ext cx="318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</a:t>
            </a:r>
            <a:r>
              <a:rPr lang="en-US" altLang="ko-KR" sz="2000" b="1" u="sng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set </a:t>
            </a:r>
            <a:endParaRPr lang="ko-KR" altLang="en-US" sz="2000" b="1" u="sng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98904" y="2649937"/>
            <a:ext cx="4037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∙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서울시 구별 인구 데이터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∙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2018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서울시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범죄 발생현황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8743163" y="3286512"/>
            <a:ext cx="0" cy="252000"/>
          </a:xfrm>
          <a:prstGeom prst="line">
            <a:avLst/>
          </a:prstGeom>
          <a:ln w="381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588276" y="3286512"/>
            <a:ext cx="0" cy="252000"/>
          </a:xfrm>
          <a:prstGeom prst="line">
            <a:avLst/>
          </a:prstGeom>
          <a:ln w="381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534649" y="3509767"/>
            <a:ext cx="609600" cy="165100"/>
          </a:xfrm>
          <a:prstGeom prst="line">
            <a:avLst/>
          </a:prstGeom>
          <a:ln w="381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9144249" y="3509767"/>
            <a:ext cx="609600" cy="165100"/>
          </a:xfrm>
          <a:prstGeom prst="line">
            <a:avLst/>
          </a:prstGeom>
          <a:ln w="38100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844763" y="3286512"/>
            <a:ext cx="61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  <a:ea typeface="나눔스퀘어 Bold" panose="020B0600000101010101" pitchFamily="50" charset="-127"/>
              </a:rPr>
              <a:t>Join</a:t>
            </a:r>
            <a:r>
              <a:rPr lang="ko-KR" altLang="en-US" dirty="0">
                <a:latin typeface="Bahnschrift SemiBold" panose="020B0502040204020203" pitchFamily="34" charset="0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98904" y="3712967"/>
            <a:ext cx="418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∙ </a:t>
            </a:r>
            <a:r>
              <a:rPr lang="en-US" altLang="ko-KR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u="sng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범죄 발생률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범죄건수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구별 인구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/100,000)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21FA67AD-06B3-4523-B9A6-A092C57B2DE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8" t="31561" r="-2412" b="33335"/>
          <a:stretch/>
        </p:blipFill>
        <p:spPr>
          <a:xfrm>
            <a:off x="1286822" y="5221491"/>
            <a:ext cx="723104" cy="14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2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2054</Words>
  <Application>Microsoft Office PowerPoint</Application>
  <PresentationFormat>와이드스크린</PresentationFormat>
  <Paragraphs>523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2" baseType="lpstr">
      <vt:lpstr>맑은 고딕</vt:lpstr>
      <vt:lpstr>DX방탄고딕</vt:lpstr>
      <vt:lpstr>휴먼모음T</vt:lpstr>
      <vt:lpstr>Lucida Sans Typewriter</vt:lpstr>
      <vt:lpstr>나눔스퀘어 Bold</vt:lpstr>
      <vt:lpstr>Arial</vt:lpstr>
      <vt:lpstr>Times New Roman</vt:lpstr>
      <vt:lpstr>Wingdings</vt:lpstr>
      <vt:lpstr>Arial Rounded MT Bold</vt:lpstr>
      <vt:lpstr>나눔스퀘어_ac Bold</vt:lpstr>
      <vt:lpstr>Bahnschrift SemiBold</vt:lpstr>
      <vt:lpstr>나눔고딕</vt:lpstr>
      <vt:lpstr>나눔스퀘어라운드 Bold</vt:lpstr>
      <vt:lpstr>나눔스퀘어 ExtraBold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180</cp:revision>
  <dcterms:created xsi:type="dcterms:W3CDTF">2019-12-17T04:35:08Z</dcterms:created>
  <dcterms:modified xsi:type="dcterms:W3CDTF">2020-01-03T23:32:54Z</dcterms:modified>
</cp:coreProperties>
</file>